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4.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5.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342" r:id="rId6"/>
    <p:sldMasterId id="2147484381" r:id="rId7"/>
    <p:sldMasterId id="2147484420" r:id="rId8"/>
    <p:sldMasterId id="2147484459" r:id="rId9"/>
    <p:sldMasterId id="2147484498" r:id="rId10"/>
  </p:sldMasterIdLst>
  <p:notesMasterIdLst>
    <p:notesMasterId r:id="rId43"/>
  </p:notesMasterIdLst>
  <p:handoutMasterIdLst>
    <p:handoutMasterId r:id="rId44"/>
  </p:handoutMasterIdLst>
  <p:sldIdLst>
    <p:sldId id="1691" r:id="rId11"/>
    <p:sldId id="1692" r:id="rId12"/>
    <p:sldId id="1695" r:id="rId13"/>
    <p:sldId id="1694" r:id="rId14"/>
    <p:sldId id="1582" r:id="rId15"/>
    <p:sldId id="1583" r:id="rId16"/>
    <p:sldId id="1584" r:id="rId17"/>
    <p:sldId id="1585" r:id="rId18"/>
    <p:sldId id="1586" r:id="rId19"/>
    <p:sldId id="1587" r:id="rId20"/>
    <p:sldId id="1588" r:id="rId21"/>
    <p:sldId id="1687" r:id="rId22"/>
    <p:sldId id="1688" r:id="rId23"/>
    <p:sldId id="1689" r:id="rId24"/>
    <p:sldId id="1690" r:id="rId25"/>
    <p:sldId id="1590" r:id="rId26"/>
    <p:sldId id="1591" r:id="rId27"/>
    <p:sldId id="1592" r:id="rId28"/>
    <p:sldId id="1682" r:id="rId29"/>
    <p:sldId id="1630" r:id="rId30"/>
    <p:sldId id="1684" r:id="rId31"/>
    <p:sldId id="1685" r:id="rId32"/>
    <p:sldId id="1686" r:id="rId33"/>
    <p:sldId id="1674" r:id="rId34"/>
    <p:sldId id="1675" r:id="rId35"/>
    <p:sldId id="1676" r:id="rId36"/>
    <p:sldId id="1677" r:id="rId37"/>
    <p:sldId id="1678" r:id="rId38"/>
    <p:sldId id="1679" r:id="rId39"/>
    <p:sldId id="1680" r:id="rId40"/>
    <p:sldId id="1681" r:id="rId41"/>
    <p:sldId id="1699" r:id="rId42"/>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4DD"/>
    <a:srgbClr val="161616"/>
    <a:srgbClr val="144D63"/>
    <a:srgbClr val="664523"/>
    <a:srgbClr val="FFFFFF"/>
    <a:srgbClr val="F3F3F3"/>
    <a:srgbClr val="000000"/>
    <a:srgbClr val="525252"/>
    <a:srgbClr val="EAEAE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1" autoAdjust="0"/>
    <p:restoredTop sz="67145" autoAdjust="0"/>
  </p:normalViewPr>
  <p:slideViewPr>
    <p:cSldViewPr snapToGrid="0">
      <p:cViewPr varScale="1">
        <p:scale>
          <a:sx n="55" d="100"/>
          <a:sy n="55" d="100"/>
        </p:scale>
        <p:origin x="1426" y="43"/>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p:scale>
          <a:sx n="150" d="100"/>
          <a:sy n="150" d="100"/>
        </p:scale>
        <p:origin x="114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ableStyles" Target="tableStyles.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t>Tableau Conference 2015</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t>5/10/2016 1:56 AM</a:t>
            </a:fld>
            <a:endParaRPr lang="en-US" dirty="0"/>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ea typeface="Segoe UI" pitchFamily="34" charset="0"/>
                <a:cs typeface="Arial" panose="020B0604020202020204" pitchFamily="34" charset="0"/>
              </a:rPr>
              <a:t>© 2015 Tableau Software. All rights reserved. </a:t>
            </a:r>
            <a:endParaRPr lang="en-US" sz="400" dirty="0">
              <a:gradFill>
                <a:gsLst>
                  <a:gs pos="0">
                    <a:schemeClr val="tx1"/>
                  </a:gs>
                  <a:gs pos="100000">
                    <a:schemeClr val="tx1"/>
                  </a:gs>
                </a:gsLst>
                <a:lin ang="5400000" scaled="0"/>
              </a:gradFill>
              <a:ea typeface="Segoe UI"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n-lt"/>
              </a:defRPr>
            </a:lvl1pPr>
          </a:lstStyle>
          <a:p>
            <a:r>
              <a:rPr lang="en-US" dirty="0" smtClean="0"/>
              <a:t>Tableau Conference 2015</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mn-lt"/>
                <a:cs typeface="Arial" panose="020B0604020202020204" pitchFamily="34" charset="0"/>
              </a:defRPr>
            </a:lvl1p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n-lt"/>
              </a:defRPr>
            </a:lvl1pPr>
          </a:lstStyle>
          <a:p>
            <a:fld id="{38EEC551-8CDA-4EB6-89BB-2A86C9F091C8}" type="datetime8">
              <a:rPr lang="en-US" smtClean="0"/>
              <a:pPr/>
              <a:t>5/10/2016 1:56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tampabay.com/projects/2015/investigations/pinellas-failure-factories/chart-failing-black-student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5/10/2016 2:04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0549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0934F0-F67A-4821-9631-67523B262A43}" type="slidenum">
              <a:rPr lang="en-GB" smtClean="0"/>
              <a:t>13</a:t>
            </a:fld>
            <a:endParaRPr lang="en-GB"/>
          </a:p>
        </p:txBody>
      </p:sp>
    </p:spTree>
    <p:extLst>
      <p:ext uri="{BB962C8B-B14F-4D97-AF65-F5344CB8AC3E}">
        <p14:creationId xmlns:p14="http://schemas.microsoft.com/office/powerpoint/2010/main" val="148105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0934F0-F67A-4821-9631-67523B262A43}" type="slidenum">
              <a:rPr lang="en-GB" smtClean="0"/>
              <a:t>14</a:t>
            </a:fld>
            <a:endParaRPr lang="en-GB"/>
          </a:p>
        </p:txBody>
      </p:sp>
    </p:spTree>
    <p:extLst>
      <p:ext uri="{BB962C8B-B14F-4D97-AF65-F5344CB8AC3E}">
        <p14:creationId xmlns:p14="http://schemas.microsoft.com/office/powerpoint/2010/main" val="2721089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0934F0-F67A-4821-9631-67523B262A43}" type="slidenum">
              <a:rPr lang="en-GB" smtClean="0"/>
              <a:t>15</a:t>
            </a:fld>
            <a:endParaRPr lang="en-GB"/>
          </a:p>
        </p:txBody>
      </p:sp>
    </p:spTree>
    <p:extLst>
      <p:ext uri="{BB962C8B-B14F-4D97-AF65-F5344CB8AC3E}">
        <p14:creationId xmlns:p14="http://schemas.microsoft.com/office/powerpoint/2010/main" val="1671855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sz="1059" kern="1200" dirty="0" smtClean="0">
                <a:solidFill>
                  <a:schemeClr val="tx1"/>
                </a:solidFill>
                <a:latin typeface="+mj-lt"/>
                <a:ea typeface="+mn-ea"/>
                <a:cs typeface="+mn-cs"/>
              </a:rPr>
              <a:t>In contemporary</a:t>
            </a:r>
            <a:r>
              <a:rPr lang="en-US" sz="1059" kern="1200" baseline="0" dirty="0" smtClean="0">
                <a:solidFill>
                  <a:schemeClr val="tx1"/>
                </a:solidFill>
                <a:latin typeface="+mj-lt"/>
                <a:ea typeface="+mn-ea"/>
                <a:cs typeface="+mn-cs"/>
              </a:rPr>
              <a:t> times, we see the popularity of telling stories with data – with clear narratives, and navigational aides – in journalism and the media. These are examples from the new </a:t>
            </a:r>
            <a:r>
              <a:rPr lang="en-US" sz="1059" kern="1200" baseline="0" dirty="0" err="1" smtClean="0">
                <a:solidFill>
                  <a:schemeClr val="tx1"/>
                </a:solidFill>
                <a:latin typeface="+mj-lt"/>
                <a:ea typeface="+mn-ea"/>
                <a:cs typeface="+mn-cs"/>
              </a:rPr>
              <a:t>york</a:t>
            </a:r>
            <a:r>
              <a:rPr lang="en-US" sz="1059" kern="1200" baseline="0" dirty="0" smtClean="0">
                <a:solidFill>
                  <a:schemeClr val="tx1"/>
                </a:solidFill>
                <a:latin typeface="+mj-lt"/>
                <a:ea typeface="+mn-ea"/>
                <a:cs typeface="+mn-cs"/>
              </a:rPr>
              <a:t> times, </a:t>
            </a:r>
            <a:r>
              <a:rPr lang="en-US" sz="1059" kern="1200" baseline="0" dirty="0" err="1" smtClean="0">
                <a:solidFill>
                  <a:schemeClr val="tx1"/>
                </a:solidFill>
                <a:latin typeface="+mj-lt"/>
                <a:ea typeface="+mn-ea"/>
                <a:cs typeface="+mn-cs"/>
              </a:rPr>
              <a:t>bloomberg</a:t>
            </a:r>
            <a:r>
              <a:rPr lang="en-US" sz="1059" kern="1200" baseline="0" dirty="0" smtClean="0">
                <a:solidFill>
                  <a:schemeClr val="tx1"/>
                </a:solidFill>
                <a:latin typeface="+mj-lt"/>
                <a:ea typeface="+mn-ea"/>
                <a:cs typeface="+mn-cs"/>
              </a:rPr>
              <a:t>, </a:t>
            </a:r>
            <a:r>
              <a:rPr lang="en-US" sz="1059" kern="1200" baseline="0" dirty="0" err="1" smtClean="0">
                <a:solidFill>
                  <a:schemeClr val="tx1"/>
                </a:solidFill>
                <a:latin typeface="+mj-lt"/>
                <a:ea typeface="+mn-ea"/>
                <a:cs typeface="+mn-cs"/>
              </a:rPr>
              <a:t>vancouver</a:t>
            </a:r>
            <a:r>
              <a:rPr lang="en-US" sz="1059" kern="1200" baseline="0" dirty="0" smtClean="0">
                <a:solidFill>
                  <a:schemeClr val="tx1"/>
                </a:solidFill>
                <a:latin typeface="+mj-lt"/>
                <a:ea typeface="+mn-ea"/>
                <a:cs typeface="+mn-cs"/>
              </a:rPr>
              <a:t> sun and other media outlets. And these are not just cases where the data is part of the story; the data is the story, and the creators build an interactive narrative with the data, right on the page. </a:t>
            </a:r>
            <a:endParaRPr lang="en-US" sz="1059" kern="1200" dirty="0" smtClean="0">
              <a:solidFill>
                <a:schemeClr val="tx1"/>
              </a:solidFill>
              <a:latin typeface="+mj-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dirty="0"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pPr/>
              <a:t>5/10/2016 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66327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pPr/>
              <a:t>5/10/2016 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73896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059" b="0" kern="1200" dirty="0" smtClean="0">
                <a:solidFill>
                  <a:schemeClr val="tx1"/>
                </a:solidFill>
                <a:latin typeface="+mj-lt"/>
                <a:ea typeface="+mn-ea"/>
                <a:cs typeface="+mn-cs"/>
              </a:rPr>
              <a:t>In contemporary</a:t>
            </a:r>
            <a:r>
              <a:rPr lang="en-US" sz="1059" b="0" kern="1200" baseline="0" dirty="0" smtClean="0">
                <a:solidFill>
                  <a:schemeClr val="tx1"/>
                </a:solidFill>
                <a:latin typeface="+mj-lt"/>
                <a:ea typeface="+mn-ea"/>
                <a:cs typeface="+mn-cs"/>
              </a:rPr>
              <a:t> times, we see the popularity of telling stories with data – with clear narratives, and navigational aides – in many examples from leading media outlets.  These are examples from the new york times, </a:t>
            </a:r>
            <a:r>
              <a:rPr lang="en-US" sz="1059" b="0" kern="1200" baseline="0" dirty="0" err="1" smtClean="0">
                <a:solidFill>
                  <a:schemeClr val="tx1"/>
                </a:solidFill>
                <a:latin typeface="+mj-lt"/>
                <a:ea typeface="+mn-ea"/>
                <a:cs typeface="+mn-cs"/>
              </a:rPr>
              <a:t>bloombeg</a:t>
            </a:r>
            <a:r>
              <a:rPr lang="en-US" sz="1059" b="0" kern="1200" baseline="0" dirty="0" smtClean="0">
                <a:solidFill>
                  <a:schemeClr val="tx1"/>
                </a:solidFill>
                <a:latin typeface="+mj-lt"/>
                <a:ea typeface="+mn-ea"/>
                <a:cs typeface="+mn-cs"/>
              </a:rPr>
              <a:t> business news, and the las </a:t>
            </a:r>
            <a:r>
              <a:rPr lang="en-US" sz="1059" b="0" kern="1200" baseline="0" dirty="0" err="1" smtClean="0">
                <a:solidFill>
                  <a:schemeClr val="tx1"/>
                </a:solidFill>
                <a:latin typeface="+mj-lt"/>
                <a:ea typeface="+mn-ea"/>
                <a:cs typeface="+mn-cs"/>
              </a:rPr>
              <a:t>vegas</a:t>
            </a:r>
            <a:r>
              <a:rPr lang="en-US" sz="1059" b="0" kern="1200" baseline="0" dirty="0" smtClean="0">
                <a:solidFill>
                  <a:schemeClr val="tx1"/>
                </a:solidFill>
                <a:latin typeface="+mj-lt"/>
                <a:ea typeface="+mn-ea"/>
                <a:cs typeface="+mn-cs"/>
              </a:rPr>
              <a:t> sun.  </a:t>
            </a:r>
          </a:p>
        </p:txBody>
      </p:sp>
      <p:sp>
        <p:nvSpPr>
          <p:cNvPr id="32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Gill Sans MT" charset="0"/>
                <a:ea typeface="MS PGothic" charset="0"/>
                <a:cs typeface="MS PGothic" charset="0"/>
              </a:defRPr>
            </a:lvl1pPr>
            <a:lvl2pPr marL="742950" indent="-285750">
              <a:defRPr sz="2400">
                <a:solidFill>
                  <a:schemeClr val="tx1"/>
                </a:solidFill>
                <a:latin typeface="Gill Sans MT" charset="0"/>
                <a:ea typeface="MS PGothic" charset="0"/>
                <a:cs typeface="MS PGothic" charset="0"/>
              </a:defRPr>
            </a:lvl2pPr>
            <a:lvl3pPr marL="1143000" indent="-228600">
              <a:defRPr sz="2400">
                <a:solidFill>
                  <a:schemeClr val="tx1"/>
                </a:solidFill>
                <a:latin typeface="Gill Sans MT" charset="0"/>
                <a:ea typeface="MS PGothic" charset="0"/>
                <a:cs typeface="MS PGothic" charset="0"/>
              </a:defRPr>
            </a:lvl3pPr>
            <a:lvl4pPr marL="1600200" indent="-228600">
              <a:defRPr sz="2400">
                <a:solidFill>
                  <a:schemeClr val="tx1"/>
                </a:solidFill>
                <a:latin typeface="Gill Sans MT" charset="0"/>
                <a:ea typeface="MS PGothic" charset="0"/>
                <a:cs typeface="MS PGothic" charset="0"/>
              </a:defRPr>
            </a:lvl4pPr>
            <a:lvl5pPr marL="2057400" indent="-228600">
              <a:defRPr sz="2400">
                <a:solidFill>
                  <a:schemeClr val="tx1"/>
                </a:solidFill>
                <a:latin typeface="Gill Sans MT"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Gill Sans MT"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Gill Sans MT"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Gill Sans MT"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Gill Sans MT" charset="0"/>
                <a:ea typeface="MS PGothic" charset="0"/>
                <a:cs typeface="MS PGothic" charset="0"/>
              </a:defRPr>
            </a:lvl9pPr>
          </a:lstStyle>
          <a:p>
            <a:fld id="{82998C31-6660-5F4E-91EC-9317EA62456A}" type="slidenum">
              <a:rPr lang="en-US" sz="1200"/>
              <a:pPr/>
              <a:t>18</a:t>
            </a:fld>
            <a:endParaRPr lang="en-US" sz="1200"/>
          </a:p>
        </p:txBody>
      </p:sp>
    </p:spTree>
    <p:extLst>
      <p:ext uri="{BB962C8B-B14F-4D97-AF65-F5344CB8AC3E}">
        <p14:creationId xmlns:p14="http://schemas.microsoft.com/office/powerpoint/2010/main" val="4266750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Poem</a:t>
            </a:r>
            <a:r>
              <a:rPr lang="en-US" baseline="0" dirty="0" smtClean="0"/>
              <a:t> Visualization</a:t>
            </a:r>
          </a:p>
          <a:p>
            <a:r>
              <a:rPr lang="en-US" baseline="0" dirty="0" smtClean="0"/>
              <a:t>“Who wants a </a:t>
            </a:r>
            <a:r>
              <a:rPr lang="en-US" baseline="0" dirty="0" err="1" smtClean="0"/>
              <a:t>panckar</a:t>
            </a:r>
            <a:r>
              <a:rPr lang="en-US" baseline="0" dirty="0" smtClean="0"/>
              <a:t>,</a:t>
            </a:r>
          </a:p>
          <a:p>
            <a:r>
              <a:rPr lang="en-US" baseline="0" dirty="0" smtClean="0"/>
              <a:t>Wee and piping hot?</a:t>
            </a:r>
            <a:br>
              <a:rPr lang="en-US" baseline="0" dirty="0" smtClean="0"/>
            </a:br>
            <a:r>
              <a:rPr lang="en-US" baseline="0" dirty="0" smtClean="0"/>
              <a:t>Good little Grace looks up and says,</a:t>
            </a:r>
          </a:p>
          <a:p>
            <a:r>
              <a:rPr lang="en-US" baseline="0" dirty="0" smtClean="0"/>
              <a:t>“I’ll take the one on top.”</a:t>
            </a:r>
          </a:p>
          <a:p>
            <a:r>
              <a:rPr lang="en-US" baseline="0" dirty="0" smtClean="0"/>
              <a:t>Who else wants a pancake,</a:t>
            </a:r>
          </a:p>
          <a:p>
            <a:r>
              <a:rPr lang="en-US" baseline="0" dirty="0" smtClean="0"/>
              <a:t>Fresh off the griddle?</a:t>
            </a:r>
          </a:p>
          <a:p>
            <a:r>
              <a:rPr lang="en-US" baseline="0" dirty="0" smtClean="0"/>
              <a:t>Terrible Theresa smiles and says,</a:t>
            </a:r>
          </a:p>
          <a:p>
            <a:r>
              <a:rPr lang="en-US" baseline="0" dirty="0" smtClean="0"/>
              <a:t>“I’ll take the one in the middle.”</a:t>
            </a:r>
          </a:p>
          <a:p>
            <a:endParaRPr lang="en-US" baseline="0" dirty="0" smtClean="0"/>
          </a:p>
          <a:p>
            <a:r>
              <a:rPr lang="en-US" dirty="0" err="1" smtClean="0"/>
              <a:t>Dashboarding</a:t>
            </a:r>
            <a:r>
              <a:rPr lang="en-US" dirty="0" smtClean="0"/>
              <a:t> is Choose Your Own Adventure</a:t>
            </a:r>
          </a:p>
          <a:p>
            <a:r>
              <a:rPr lang="en-US" dirty="0" err="1" smtClean="0"/>
              <a:t>StoryPoints</a:t>
            </a:r>
            <a:r>
              <a:rPr lang="en-US" dirty="0" smtClean="0"/>
              <a:t> is A Chapter Book</a:t>
            </a:r>
          </a:p>
          <a:p>
            <a:endParaRPr lang="en-US" dirty="0" smtClean="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5/10/2016 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37676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059" u="sng" kern="1200" dirty="0" smtClean="0">
                <a:solidFill>
                  <a:schemeClr val="tx1"/>
                </a:solidFill>
                <a:effectLst/>
                <a:latin typeface="+mj-lt"/>
                <a:ea typeface="+mn-ea"/>
                <a:cs typeface="+mn-cs"/>
              </a:rPr>
              <a:t>http://www.theguardian.com/world/ng-interactive/2016/mar/07/whos-winning-find-out-how-your-income-compares-with-every-other-generation</a:t>
            </a:r>
            <a:endParaRPr lang="en-US" sz="1059" kern="1200" dirty="0">
              <a:solidFill>
                <a:schemeClr val="tx1"/>
              </a:solidFill>
              <a:effectLst/>
              <a:latin typeface="+mj-lt"/>
              <a:ea typeface="+mn-ea"/>
              <a:cs typeface="+mn-cs"/>
            </a:endParaRPr>
          </a:p>
        </p:txBody>
      </p:sp>
      <p:sp>
        <p:nvSpPr>
          <p:cNvPr id="32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Gill Sans MT" charset="0"/>
                <a:ea typeface="MS PGothic" charset="0"/>
                <a:cs typeface="MS PGothic" charset="0"/>
              </a:defRPr>
            </a:lvl1pPr>
            <a:lvl2pPr marL="742950" indent="-285750">
              <a:defRPr sz="2400">
                <a:solidFill>
                  <a:schemeClr val="tx1"/>
                </a:solidFill>
                <a:latin typeface="Gill Sans MT" charset="0"/>
                <a:ea typeface="MS PGothic" charset="0"/>
                <a:cs typeface="MS PGothic" charset="0"/>
              </a:defRPr>
            </a:lvl2pPr>
            <a:lvl3pPr marL="1143000" indent="-228600">
              <a:defRPr sz="2400">
                <a:solidFill>
                  <a:schemeClr val="tx1"/>
                </a:solidFill>
                <a:latin typeface="Gill Sans MT" charset="0"/>
                <a:ea typeface="MS PGothic" charset="0"/>
                <a:cs typeface="MS PGothic" charset="0"/>
              </a:defRPr>
            </a:lvl3pPr>
            <a:lvl4pPr marL="1600200" indent="-228600">
              <a:defRPr sz="2400">
                <a:solidFill>
                  <a:schemeClr val="tx1"/>
                </a:solidFill>
                <a:latin typeface="Gill Sans MT" charset="0"/>
                <a:ea typeface="MS PGothic" charset="0"/>
                <a:cs typeface="MS PGothic" charset="0"/>
              </a:defRPr>
            </a:lvl4pPr>
            <a:lvl5pPr marL="2057400" indent="-228600">
              <a:defRPr sz="2400">
                <a:solidFill>
                  <a:schemeClr val="tx1"/>
                </a:solidFill>
                <a:latin typeface="Gill Sans MT"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Gill Sans MT"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Gill Sans MT"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Gill Sans MT"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Gill Sans MT" charset="0"/>
                <a:ea typeface="MS PGothic" charset="0"/>
                <a:cs typeface="MS PGothic" charset="0"/>
              </a:defRPr>
            </a:lvl9pPr>
          </a:lstStyle>
          <a:p>
            <a:fld id="{82998C31-6660-5F4E-91EC-9317EA62456A}" type="slidenum">
              <a:rPr lang="en-US" sz="1200"/>
              <a:pPr/>
              <a:t>20</a:t>
            </a:fld>
            <a:endParaRPr lang="en-US" sz="1200"/>
          </a:p>
        </p:txBody>
      </p:sp>
    </p:spTree>
    <p:extLst>
      <p:ext uri="{BB962C8B-B14F-4D97-AF65-F5344CB8AC3E}">
        <p14:creationId xmlns:p14="http://schemas.microsoft.com/office/powerpoint/2010/main" val="332236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059" kern="1200" dirty="0">
              <a:solidFill>
                <a:schemeClr val="tx1"/>
              </a:solidFill>
              <a:effectLst/>
              <a:latin typeface="+mj-lt"/>
              <a:ea typeface="+mn-ea"/>
              <a:cs typeface="+mn-cs"/>
            </a:endParaRPr>
          </a:p>
        </p:txBody>
      </p:sp>
      <p:sp>
        <p:nvSpPr>
          <p:cNvPr id="32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Gill Sans MT" charset="0"/>
                <a:ea typeface="MS PGothic" charset="0"/>
                <a:cs typeface="MS PGothic" charset="0"/>
              </a:defRPr>
            </a:lvl1pPr>
            <a:lvl2pPr marL="742950" indent="-285750">
              <a:defRPr sz="2400">
                <a:solidFill>
                  <a:schemeClr val="tx1"/>
                </a:solidFill>
                <a:latin typeface="Gill Sans MT" charset="0"/>
                <a:ea typeface="MS PGothic" charset="0"/>
                <a:cs typeface="MS PGothic" charset="0"/>
              </a:defRPr>
            </a:lvl2pPr>
            <a:lvl3pPr marL="1143000" indent="-228600">
              <a:defRPr sz="2400">
                <a:solidFill>
                  <a:schemeClr val="tx1"/>
                </a:solidFill>
                <a:latin typeface="Gill Sans MT" charset="0"/>
                <a:ea typeface="MS PGothic" charset="0"/>
                <a:cs typeface="MS PGothic" charset="0"/>
              </a:defRPr>
            </a:lvl3pPr>
            <a:lvl4pPr marL="1600200" indent="-228600">
              <a:defRPr sz="2400">
                <a:solidFill>
                  <a:schemeClr val="tx1"/>
                </a:solidFill>
                <a:latin typeface="Gill Sans MT" charset="0"/>
                <a:ea typeface="MS PGothic" charset="0"/>
                <a:cs typeface="MS PGothic" charset="0"/>
              </a:defRPr>
            </a:lvl4pPr>
            <a:lvl5pPr marL="2057400" indent="-228600">
              <a:defRPr sz="2400">
                <a:solidFill>
                  <a:schemeClr val="tx1"/>
                </a:solidFill>
                <a:latin typeface="Gill Sans MT"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Gill Sans MT"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Gill Sans MT"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Gill Sans MT"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Gill Sans MT" charset="0"/>
                <a:ea typeface="MS PGothic" charset="0"/>
                <a:cs typeface="MS PGothic" charset="0"/>
              </a:defRPr>
            </a:lvl9pPr>
          </a:lstStyle>
          <a:p>
            <a:fld id="{82998C31-6660-5F4E-91EC-9317EA62456A}" type="slidenum">
              <a:rPr lang="en-US" sz="1200"/>
              <a:pPr/>
              <a:t>21</a:t>
            </a:fld>
            <a:endParaRPr lang="en-US" sz="1200"/>
          </a:p>
        </p:txBody>
      </p:sp>
    </p:spTree>
    <p:extLst>
      <p:ext uri="{BB962C8B-B14F-4D97-AF65-F5344CB8AC3E}">
        <p14:creationId xmlns:p14="http://schemas.microsoft.com/office/powerpoint/2010/main" val="533537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smtClean="0">
                <a:solidFill>
                  <a:schemeClr val="tx1"/>
                </a:solidFill>
                <a:effectLst/>
                <a:latin typeface="+mj-lt"/>
                <a:ea typeface="+mn-ea"/>
                <a:cs typeface="+mn-cs"/>
              </a:rPr>
              <a:t>What’s your point? – Call out the point in the title.</a:t>
            </a:r>
          </a:p>
          <a:p>
            <a:r>
              <a:rPr lang="en-US" sz="1059" kern="1200" dirty="0" smtClean="0">
                <a:solidFill>
                  <a:schemeClr val="tx1"/>
                </a:solidFill>
                <a:effectLst/>
                <a:latin typeface="+mj-lt"/>
                <a:ea typeface="+mn-ea"/>
                <a:cs typeface="+mn-cs"/>
              </a:rPr>
              <a:t>	Support your point. – They spent the rest of the time supporting it.</a:t>
            </a:r>
          </a:p>
          <a:p>
            <a:r>
              <a:rPr lang="en-US" sz="1059" kern="1200" dirty="0" smtClean="0">
                <a:solidFill>
                  <a:schemeClr val="tx1"/>
                </a:solidFill>
                <a:effectLst/>
                <a:latin typeface="+mj-lt"/>
                <a:ea typeface="+mn-ea"/>
                <a:cs typeface="+mn-cs"/>
              </a:rPr>
              <a:t>Plot Twist. – Not only are they doing badly, only 6 students passed reading and math.  Sometimes it’s the story.  Sometimes it’s a data point.</a:t>
            </a:r>
          </a:p>
          <a:p>
            <a:r>
              <a:rPr lang="en-US" sz="1059" kern="1200" dirty="0" smtClean="0">
                <a:solidFill>
                  <a:schemeClr val="tx1"/>
                </a:solidFill>
                <a:effectLst/>
                <a:latin typeface="+mj-lt"/>
                <a:ea typeface="+mn-ea"/>
                <a:cs typeface="+mn-cs"/>
              </a:rPr>
              <a:t>Now What. – They followed up with a call to Action.</a:t>
            </a:r>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5/10/2016 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76582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5/10/2016 4:33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72060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059" u="sng" kern="1200" dirty="0" smtClean="0">
                <a:solidFill>
                  <a:schemeClr val="tx1"/>
                </a:solidFill>
                <a:effectLst/>
                <a:latin typeface="+mj-lt"/>
                <a:ea typeface="+mn-ea"/>
                <a:cs typeface="+mn-cs"/>
                <a:hlinkClick r:id="rId3"/>
              </a:rPr>
              <a:t>http://www.tampabay.com/projects/2015/investigations/pinellas-failure-factories/chart-failing-black-students/</a:t>
            </a:r>
            <a:endParaRPr lang="en-US" sz="1059" u="sng" kern="1200" dirty="0" smtClean="0">
              <a:solidFill>
                <a:schemeClr val="tx1"/>
              </a:solidFill>
              <a:effectLst/>
              <a:latin typeface="+mj-lt"/>
              <a:ea typeface="+mn-ea"/>
              <a:cs typeface="+mn-cs"/>
            </a:endParaRPr>
          </a:p>
          <a:p>
            <a:endParaRPr lang="en-US" sz="1059" u="sng" kern="1200" dirty="0" smtClean="0">
              <a:solidFill>
                <a:schemeClr val="tx1"/>
              </a:solidFill>
              <a:effectLst/>
              <a:latin typeface="+mj-lt"/>
              <a:ea typeface="+mn-ea"/>
              <a:cs typeface="+mn-cs"/>
            </a:endParaRPr>
          </a:p>
          <a:p>
            <a:endParaRPr lang="en-US" sz="1059" kern="1200" dirty="0">
              <a:solidFill>
                <a:schemeClr val="tx1"/>
              </a:solidFill>
              <a:effectLst/>
              <a:latin typeface="+mj-lt"/>
              <a:ea typeface="+mn-ea"/>
              <a:cs typeface="+mn-cs"/>
            </a:endParaRPr>
          </a:p>
        </p:txBody>
      </p:sp>
      <p:sp>
        <p:nvSpPr>
          <p:cNvPr id="32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Gill Sans MT" charset="0"/>
                <a:ea typeface="MS PGothic" charset="0"/>
                <a:cs typeface="MS PGothic" charset="0"/>
              </a:defRPr>
            </a:lvl1pPr>
            <a:lvl2pPr marL="742950" indent="-285750">
              <a:defRPr sz="2400">
                <a:solidFill>
                  <a:schemeClr val="tx1"/>
                </a:solidFill>
                <a:latin typeface="Gill Sans MT" charset="0"/>
                <a:ea typeface="MS PGothic" charset="0"/>
                <a:cs typeface="MS PGothic" charset="0"/>
              </a:defRPr>
            </a:lvl2pPr>
            <a:lvl3pPr marL="1143000" indent="-228600">
              <a:defRPr sz="2400">
                <a:solidFill>
                  <a:schemeClr val="tx1"/>
                </a:solidFill>
                <a:latin typeface="Gill Sans MT" charset="0"/>
                <a:ea typeface="MS PGothic" charset="0"/>
                <a:cs typeface="MS PGothic" charset="0"/>
              </a:defRPr>
            </a:lvl3pPr>
            <a:lvl4pPr marL="1600200" indent="-228600">
              <a:defRPr sz="2400">
                <a:solidFill>
                  <a:schemeClr val="tx1"/>
                </a:solidFill>
                <a:latin typeface="Gill Sans MT" charset="0"/>
                <a:ea typeface="MS PGothic" charset="0"/>
                <a:cs typeface="MS PGothic" charset="0"/>
              </a:defRPr>
            </a:lvl4pPr>
            <a:lvl5pPr marL="2057400" indent="-228600">
              <a:defRPr sz="2400">
                <a:solidFill>
                  <a:schemeClr val="tx1"/>
                </a:solidFill>
                <a:latin typeface="Gill Sans MT"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Gill Sans MT"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Gill Sans MT"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Gill Sans MT"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Gill Sans MT" charset="0"/>
                <a:ea typeface="MS PGothic" charset="0"/>
                <a:cs typeface="MS PGothic" charset="0"/>
              </a:defRPr>
            </a:lvl9pPr>
          </a:lstStyle>
          <a:p>
            <a:fld id="{82998C31-6660-5F4E-91EC-9317EA62456A}" type="slidenum">
              <a:rPr lang="en-US" sz="1200"/>
              <a:pPr/>
              <a:t>25</a:t>
            </a:fld>
            <a:endParaRPr lang="en-US" sz="1200"/>
          </a:p>
        </p:txBody>
      </p:sp>
    </p:spTree>
    <p:extLst>
      <p:ext uri="{BB962C8B-B14F-4D97-AF65-F5344CB8AC3E}">
        <p14:creationId xmlns:p14="http://schemas.microsoft.com/office/powerpoint/2010/main" val="3449977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smtClean="0">
                <a:solidFill>
                  <a:schemeClr val="tx1"/>
                </a:solidFill>
                <a:effectLst/>
                <a:latin typeface="+mj-lt"/>
                <a:ea typeface="+mn-ea"/>
                <a:cs typeface="+mn-cs"/>
              </a:rPr>
              <a:t>Right off the bat, state the</a:t>
            </a:r>
            <a:r>
              <a:rPr lang="en-US" sz="1059" kern="1200" baseline="0" dirty="0" smtClean="0">
                <a:solidFill>
                  <a:schemeClr val="tx1"/>
                </a:solidFill>
                <a:effectLst/>
                <a:latin typeface="+mj-lt"/>
                <a:ea typeface="+mn-ea"/>
                <a:cs typeface="+mn-cs"/>
              </a:rPr>
              <a:t> point. They didn’t say something bad is happening in Florida, right?  They stated the point. “Pinellas County is the worst place in Florida to be black and go to public school.” You don’t have to create suspense with your audience by withholding the point you are trying to make.  Instead use the point to draw in and engage your audience.</a:t>
            </a:r>
          </a:p>
          <a:p>
            <a:endParaRPr lang="en-US" sz="1059" kern="1200" baseline="0" dirty="0" smtClean="0">
              <a:solidFill>
                <a:schemeClr val="tx1"/>
              </a:solidFill>
              <a:effectLst/>
              <a:latin typeface="+mj-lt"/>
              <a:ea typeface="+mn-ea"/>
              <a:cs typeface="+mn-cs"/>
            </a:endParaRPr>
          </a:p>
          <a:p>
            <a:r>
              <a:rPr lang="en-US" sz="1059" kern="1200" baseline="0" dirty="0" smtClean="0">
                <a:solidFill>
                  <a:schemeClr val="tx1"/>
                </a:solidFill>
                <a:effectLst/>
                <a:latin typeface="+mj-lt"/>
                <a:ea typeface="+mn-ea"/>
                <a:cs typeface="+mn-cs"/>
              </a:rPr>
              <a:t>Think about how you can present it.  Whether it is a slide, or the navigation button at the top of your dashboard.</a:t>
            </a:r>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5/10/2016 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748069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059" kern="1200" dirty="0" smtClean="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kern="1200" dirty="0" smtClean="0">
                <a:solidFill>
                  <a:schemeClr val="tx1"/>
                </a:solidFill>
                <a:effectLst/>
                <a:latin typeface="+mj-lt"/>
                <a:ea typeface="+mn-ea"/>
                <a:cs typeface="+mn-cs"/>
              </a:rPr>
              <a:t>1. Write down any points, sub-points, and keywords on a bunch of post-it . Facts, themes, points…</a:t>
            </a:r>
          </a:p>
          <a:p>
            <a:pPr lvl="0"/>
            <a:endParaRPr lang="en-US" sz="1059" kern="1200" dirty="0" smtClean="0">
              <a:solidFill>
                <a:schemeClr val="tx1"/>
              </a:solidFill>
              <a:effectLst/>
              <a:latin typeface="+mj-lt"/>
              <a:ea typeface="+mn-ea"/>
              <a:cs typeface="+mn-cs"/>
            </a:endParaRPr>
          </a:p>
          <a:p>
            <a:pPr lvl="0"/>
            <a:r>
              <a:rPr lang="en-US" sz="1059" kern="1200" dirty="0" smtClean="0">
                <a:solidFill>
                  <a:schemeClr val="tx1"/>
                </a:solidFill>
                <a:effectLst/>
                <a:latin typeface="+mj-lt"/>
                <a:ea typeface="+mn-ea"/>
                <a:cs typeface="+mn-cs"/>
              </a:rPr>
              <a:t>2. Lay them all out</a:t>
            </a:r>
          </a:p>
          <a:p>
            <a:pPr lvl="0"/>
            <a:endParaRPr lang="en-US" sz="1059" kern="1200" dirty="0" smtClean="0">
              <a:solidFill>
                <a:schemeClr val="tx1"/>
              </a:solidFill>
              <a:effectLst/>
              <a:latin typeface="+mj-lt"/>
              <a:ea typeface="+mn-ea"/>
              <a:cs typeface="+mn-cs"/>
            </a:endParaRPr>
          </a:p>
          <a:p>
            <a:pPr lvl="0"/>
            <a:r>
              <a:rPr lang="en-US" sz="1059" kern="1200" dirty="0" smtClean="0">
                <a:solidFill>
                  <a:schemeClr val="tx1"/>
                </a:solidFill>
                <a:effectLst/>
                <a:latin typeface="+mj-lt"/>
                <a:ea typeface="+mn-ea"/>
                <a:cs typeface="+mn-cs"/>
              </a:rPr>
              <a:t>3. Play with until categories and themes emerge.</a:t>
            </a:r>
          </a:p>
          <a:p>
            <a:pPr lvl="0"/>
            <a:r>
              <a:rPr lang="en-US" sz="1059" kern="1200" dirty="0" smtClean="0">
                <a:solidFill>
                  <a:schemeClr val="tx1"/>
                </a:solidFill>
                <a:effectLst/>
                <a:latin typeface="+mj-lt"/>
                <a:ea typeface="+mn-ea"/>
                <a:cs typeface="+mn-cs"/>
              </a:rPr>
              <a:t>Allows you to put some structure around the chaos, so you can communicate the chaos to the audience effectively.</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5/10/2016 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96759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smtClean="0">
                <a:solidFill>
                  <a:schemeClr val="tx1"/>
                </a:solidFill>
                <a:effectLst/>
                <a:latin typeface="+mj-lt"/>
                <a:ea typeface="+mn-ea"/>
                <a:cs typeface="+mn-cs"/>
              </a:rPr>
              <a:t>Plot Twist.</a:t>
            </a:r>
          </a:p>
          <a:p>
            <a:pPr lvl="0"/>
            <a:r>
              <a:rPr lang="en-US" sz="1059" kern="1200" dirty="0" smtClean="0">
                <a:solidFill>
                  <a:schemeClr val="tx1"/>
                </a:solidFill>
                <a:effectLst/>
                <a:latin typeface="+mj-lt"/>
                <a:ea typeface="+mn-ea"/>
                <a:cs typeface="+mn-cs"/>
              </a:rPr>
              <a:t>The why can be your plot twist.  </a:t>
            </a:r>
          </a:p>
          <a:p>
            <a:pPr lvl="0"/>
            <a:r>
              <a:rPr lang="en-US" sz="1059" kern="1200" dirty="0" smtClean="0">
                <a:solidFill>
                  <a:schemeClr val="tx1"/>
                </a:solidFill>
                <a:effectLst/>
                <a:latin typeface="+mj-lt"/>
                <a:ea typeface="+mn-ea"/>
                <a:cs typeface="+mn-cs"/>
              </a:rPr>
              <a:t>We can’t always have a crazy plot twist.  It doesn’t have to be masterful, but could just be a Huh?! </a:t>
            </a:r>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5/10/2016 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471805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smtClean="0">
                <a:solidFill>
                  <a:schemeClr val="tx1"/>
                </a:solidFill>
                <a:effectLst/>
                <a:latin typeface="+mj-lt"/>
                <a:ea typeface="+mn-ea"/>
                <a:cs typeface="+mn-cs"/>
              </a:rPr>
              <a:t>Now What.</a:t>
            </a:r>
          </a:p>
          <a:p>
            <a:pPr lvl="0"/>
            <a:r>
              <a:rPr lang="en-US" sz="1059" kern="1200" dirty="0" smtClean="0">
                <a:solidFill>
                  <a:schemeClr val="tx1"/>
                </a:solidFill>
                <a:effectLst/>
                <a:latin typeface="+mj-lt"/>
                <a:ea typeface="+mn-ea"/>
                <a:cs typeface="+mn-cs"/>
              </a:rPr>
              <a:t>You’ve</a:t>
            </a:r>
            <a:r>
              <a:rPr lang="en-US" sz="1059" kern="1200" baseline="0" dirty="0" smtClean="0">
                <a:solidFill>
                  <a:schemeClr val="tx1"/>
                </a:solidFill>
                <a:effectLst/>
                <a:latin typeface="+mj-lt"/>
                <a:ea typeface="+mn-ea"/>
                <a:cs typeface="+mn-cs"/>
              </a:rPr>
              <a:t> done all this work.  You’ve convinced them on your analyst.  </a:t>
            </a:r>
            <a:r>
              <a:rPr lang="en-US" sz="1059" kern="1200" dirty="0" smtClean="0">
                <a:solidFill>
                  <a:schemeClr val="tx1"/>
                </a:solidFill>
                <a:effectLst/>
                <a:latin typeface="+mj-lt"/>
                <a:ea typeface="+mn-ea"/>
                <a:cs typeface="+mn-cs"/>
              </a:rPr>
              <a:t>You have a captive audience, so take advantage.  Take this opportunity to make a recommendation.  Or at least to suggest next steps.</a:t>
            </a:r>
          </a:p>
          <a:p>
            <a:r>
              <a:rPr lang="en-US" sz="1059" kern="1200" dirty="0" smtClean="0">
                <a:solidFill>
                  <a:schemeClr val="tx1"/>
                </a:solidFill>
                <a:effectLst/>
                <a:latin typeface="+mj-lt"/>
                <a:ea typeface="+mn-ea"/>
                <a:cs typeface="+mn-cs"/>
              </a:rPr>
              <a:t>Sometimes you don’t have all those pieces.  You might not have the single point you want to make.  Or you might not have the next steps.  But if you think about this framework of four pieces, you can go to your colleagues</a:t>
            </a:r>
            <a:r>
              <a:rPr lang="en-US" sz="1059" kern="1200" baseline="0" dirty="0" smtClean="0">
                <a:solidFill>
                  <a:schemeClr val="tx1"/>
                </a:solidFill>
                <a:effectLst/>
                <a:latin typeface="+mj-lt"/>
                <a:ea typeface="+mn-ea"/>
                <a:cs typeface="+mn-cs"/>
              </a:rPr>
              <a:t> to say.  Look I have the support and I know the point, but I need help coming up with the recommendation.  </a:t>
            </a:r>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5/10/2016 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04370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Language Matters</a:t>
            </a:r>
          </a:p>
          <a:p>
            <a:r>
              <a:rPr lang="en-US" dirty="0" smtClean="0"/>
              <a:t>-</a:t>
            </a:r>
          </a:p>
          <a:p>
            <a:endParaRPr lang="en-US" dirty="0" smtClean="0"/>
          </a:p>
          <a:p>
            <a:r>
              <a:rPr lang="en-US" dirty="0" smtClean="0"/>
              <a:t>It’s a good idea</a:t>
            </a:r>
            <a:r>
              <a:rPr lang="en-US" baseline="0" dirty="0" smtClean="0"/>
              <a:t> to frame the language in your story to be less scary.</a:t>
            </a:r>
          </a:p>
          <a:p>
            <a:endParaRPr lang="en-US" dirty="0" smtClean="0"/>
          </a:p>
          <a:p>
            <a:pPr marL="0" marR="0" indent="0" algn="l" defTabSz="1097212" rtl="0" eaLnBrk="1" fontAlgn="auto" latinLnBrk="0" hangingPunct="1">
              <a:lnSpc>
                <a:spcPct val="90000"/>
              </a:lnSpc>
              <a:spcBef>
                <a:spcPts val="0"/>
              </a:spcBef>
              <a:spcAft>
                <a:spcPts val="400"/>
              </a:spcAft>
              <a:buClrTx/>
              <a:buSzTx/>
              <a:buFontTx/>
              <a:buNone/>
              <a:tabLst/>
              <a:defRPr/>
            </a:pPr>
            <a:r>
              <a:rPr lang="en-US" sz="1100" b="1" dirty="0" smtClean="0">
                <a:solidFill>
                  <a:schemeClr val="accent3">
                    <a:lumMod val="20000"/>
                    <a:lumOff val="80000"/>
                  </a:schemeClr>
                </a:solidFill>
              </a:rPr>
              <a:t>http://static1.businessinsider.com/image/553ff08eecad04b44fe189e0-1111-13216/the-landscape-of-office-jargon20150414.jpg</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5/10/2016 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91470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smtClean="0">
                <a:solidFill>
                  <a:schemeClr val="tx1"/>
                </a:solidFill>
                <a:effectLst/>
                <a:latin typeface="+mj-lt"/>
                <a:ea typeface="+mn-ea"/>
                <a:cs typeface="+mn-cs"/>
              </a:rPr>
              <a:t>Your Audience.</a:t>
            </a:r>
            <a:r>
              <a:rPr lang="en-US" sz="1059" kern="1200" baseline="0" dirty="0" smtClean="0">
                <a:solidFill>
                  <a:schemeClr val="tx1"/>
                </a:solidFill>
                <a:effectLst/>
                <a:latin typeface="+mj-lt"/>
                <a:ea typeface="+mn-ea"/>
                <a:cs typeface="+mn-cs"/>
              </a:rPr>
              <a:t>  Matters,  They are real live people. </a:t>
            </a:r>
          </a:p>
          <a:p>
            <a:r>
              <a:rPr lang="en-US" sz="1059" kern="1200" dirty="0" smtClean="0">
                <a:solidFill>
                  <a:schemeClr val="tx1"/>
                </a:solidFill>
                <a:effectLst/>
                <a:latin typeface="+mj-lt"/>
                <a:ea typeface="+mn-ea"/>
                <a:cs typeface="+mn-cs"/>
              </a:rPr>
              <a:t>Who is your audience?  Are they technical? Executives? Experts? Novices?  It’s not all about you. Its about the data and the insights and the audience you are communicating to.</a:t>
            </a:r>
          </a:p>
          <a:p>
            <a:r>
              <a:rPr lang="en-US" sz="1059" kern="1200" dirty="0" smtClean="0">
                <a:solidFill>
                  <a:schemeClr val="tx1"/>
                </a:solidFill>
                <a:effectLst/>
                <a:latin typeface="+mj-lt"/>
                <a:ea typeface="+mn-ea"/>
                <a:cs typeface="+mn-cs"/>
              </a:rPr>
              <a:t> </a:t>
            </a:r>
          </a:p>
          <a:p>
            <a:r>
              <a:rPr lang="en-US" sz="1059" kern="1200" dirty="0" smtClean="0">
                <a:solidFill>
                  <a:schemeClr val="tx1"/>
                </a:solidFill>
                <a:effectLst/>
                <a:latin typeface="+mj-lt"/>
                <a:ea typeface="+mn-ea"/>
                <a:cs typeface="+mn-cs"/>
              </a:rPr>
              <a:t>Do you need to give any background or context?</a:t>
            </a:r>
          </a:p>
          <a:p>
            <a:r>
              <a:rPr lang="en-US" sz="1059" kern="1200" dirty="0" smtClean="0">
                <a:solidFill>
                  <a:schemeClr val="tx1"/>
                </a:solidFill>
                <a:effectLst/>
                <a:latin typeface="+mj-lt"/>
                <a:ea typeface="+mn-ea"/>
                <a:cs typeface="+mn-cs"/>
              </a:rPr>
              <a:t>You – Do you need to build your credibility?</a:t>
            </a:r>
          </a:p>
          <a:p>
            <a:r>
              <a:rPr lang="en-US" sz="1059" kern="1200" dirty="0" smtClean="0">
                <a:solidFill>
                  <a:schemeClr val="tx1"/>
                </a:solidFill>
                <a:effectLst/>
                <a:latin typeface="+mj-lt"/>
                <a:ea typeface="+mn-ea"/>
                <a:cs typeface="+mn-cs"/>
              </a:rPr>
              <a:t>History – </a:t>
            </a:r>
          </a:p>
          <a:p>
            <a:r>
              <a:rPr lang="en-US" sz="1059" kern="1200" dirty="0" smtClean="0">
                <a:solidFill>
                  <a:schemeClr val="tx1"/>
                </a:solidFill>
                <a:effectLst/>
                <a:latin typeface="+mj-lt"/>
                <a:ea typeface="+mn-ea"/>
                <a:cs typeface="+mn-cs"/>
              </a:rPr>
              <a:t>Assumptions</a:t>
            </a:r>
          </a:p>
          <a:p>
            <a:r>
              <a:rPr lang="en-US" sz="1059" kern="1200" dirty="0" smtClean="0">
                <a:solidFill>
                  <a:schemeClr val="tx1"/>
                </a:solidFill>
                <a:effectLst/>
                <a:latin typeface="+mj-lt"/>
                <a:ea typeface="+mn-ea"/>
                <a:cs typeface="+mn-cs"/>
              </a:rPr>
              <a:t>Metrics &amp; Dimensions – Do you need to provide additional context?</a:t>
            </a:r>
          </a:p>
          <a:p>
            <a:endParaRPr lang="en-US" sz="1059" kern="1200" dirty="0" smtClean="0">
              <a:solidFill>
                <a:schemeClr val="tx1"/>
              </a:solidFill>
              <a:effectLst/>
              <a:latin typeface="+mj-lt"/>
              <a:ea typeface="+mn-ea"/>
              <a:cs typeface="+mn-cs"/>
            </a:endParaRPr>
          </a:p>
          <a:p>
            <a:pPr marL="0" marR="0" indent="0" algn="l" defTabSz="1097212" rtl="0" eaLnBrk="1" fontAlgn="auto" latinLnBrk="0" hangingPunct="1">
              <a:lnSpc>
                <a:spcPct val="90000"/>
              </a:lnSpc>
              <a:spcBef>
                <a:spcPts val="0"/>
              </a:spcBef>
              <a:spcAft>
                <a:spcPts val="400"/>
              </a:spcAft>
              <a:buClrTx/>
              <a:buSzTx/>
              <a:buFontTx/>
              <a:buNone/>
              <a:tabLst/>
              <a:defRPr/>
            </a:pPr>
            <a:r>
              <a:rPr lang="en-US" sz="1059" kern="1200" dirty="0" smtClean="0">
                <a:solidFill>
                  <a:schemeClr val="tx1"/>
                </a:solidFill>
                <a:effectLst/>
                <a:latin typeface="+mj-lt"/>
                <a:ea typeface="+mn-ea"/>
                <a:cs typeface="+mn-cs"/>
              </a:rPr>
              <a:t>It’s important to practice telling your story to an audience.    To make sure as you’re explaining it, they are getting the same story you are trying to tell them.</a:t>
            </a:r>
          </a:p>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5/10/2016 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75339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5/10/2016 4:34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681303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smtClean="0">
                <a:solidFill>
                  <a:schemeClr val="tx1"/>
                </a:solidFill>
                <a:effectLst/>
                <a:latin typeface="+mj-lt"/>
                <a:ea typeface="+mn-ea"/>
                <a:cs typeface="+mn-cs"/>
              </a:rPr>
              <a:t>That is a really powerful quote.  We’re not trying to change an entire generation.  Our goals here are a little smaller.  We’re just trying to convince our team, department, boss that it is important to take action from the insights we have assembled.</a:t>
            </a:r>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5/10/2016 1:56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1680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sz="1059" kern="1200" dirty="0" smtClean="0">
                <a:solidFill>
                  <a:schemeClr val="tx1"/>
                </a:solidFill>
                <a:effectLst/>
                <a:latin typeface="+mj-lt"/>
                <a:ea typeface="+mn-ea"/>
                <a:cs typeface="+mn-cs"/>
              </a:rPr>
              <a:t>In order for our message to resonate with our audience.  To be able to look them in the eye and they say I see where you are coming from, I am with you. Let’s take action on it, it’s a really important thing.</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5/10/2016 1:56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349571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aseline="0" dirty="0" smtClean="0">
                <a:latin typeface="Calibri" charset="0"/>
                <a:ea typeface="MS PGothic" charset="0"/>
              </a:rPr>
              <a:t>Storytelling has been an effective way of transmitting information – and data – for thousands of years. </a:t>
            </a:r>
          </a:p>
          <a:p>
            <a:endParaRPr lang="en-US" baseline="0" dirty="0" smtClean="0">
              <a:latin typeface="Calibri" charset="0"/>
              <a:ea typeface="MS PGothic" charset="0"/>
            </a:endParaRPr>
          </a:p>
          <a:p>
            <a:r>
              <a:rPr lang="en-US" baseline="0" dirty="0" smtClean="0">
                <a:latin typeface="Calibri" charset="0"/>
                <a:ea typeface="MS PGothic" charset="0"/>
              </a:rPr>
              <a:t>But why stories?</a:t>
            </a: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Gill Sans MT" charset="0"/>
                <a:ea typeface="MS PGothic" charset="0"/>
                <a:cs typeface="MS PGothic" charset="0"/>
              </a:defRPr>
            </a:lvl1pPr>
            <a:lvl2pPr marL="742950" indent="-285750">
              <a:defRPr sz="2400">
                <a:solidFill>
                  <a:schemeClr val="tx1"/>
                </a:solidFill>
                <a:latin typeface="Gill Sans MT" charset="0"/>
                <a:ea typeface="MS PGothic" charset="0"/>
                <a:cs typeface="MS PGothic" charset="0"/>
              </a:defRPr>
            </a:lvl2pPr>
            <a:lvl3pPr marL="1143000" indent="-228600">
              <a:defRPr sz="2400">
                <a:solidFill>
                  <a:schemeClr val="tx1"/>
                </a:solidFill>
                <a:latin typeface="Gill Sans MT" charset="0"/>
                <a:ea typeface="MS PGothic" charset="0"/>
                <a:cs typeface="MS PGothic" charset="0"/>
              </a:defRPr>
            </a:lvl3pPr>
            <a:lvl4pPr marL="1600200" indent="-228600">
              <a:defRPr sz="2400">
                <a:solidFill>
                  <a:schemeClr val="tx1"/>
                </a:solidFill>
                <a:latin typeface="Gill Sans MT" charset="0"/>
                <a:ea typeface="MS PGothic" charset="0"/>
                <a:cs typeface="MS PGothic" charset="0"/>
              </a:defRPr>
            </a:lvl4pPr>
            <a:lvl5pPr marL="2057400" indent="-228600">
              <a:defRPr sz="2400">
                <a:solidFill>
                  <a:schemeClr val="tx1"/>
                </a:solidFill>
                <a:latin typeface="Gill Sans MT"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Gill Sans MT"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Gill Sans MT"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Gill Sans MT"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Gill Sans MT" charset="0"/>
                <a:ea typeface="MS PGothic" charset="0"/>
                <a:cs typeface="MS PGothic" charset="0"/>
              </a:defRPr>
            </a:lvl9pPr>
          </a:lstStyle>
          <a:p>
            <a:fld id="{3E279DA7-52AB-9A41-9BD7-8F1A85B2CB48}" type="slidenum">
              <a:rPr lang="en-US" sz="1200"/>
              <a:pPr/>
              <a:t>8</a:t>
            </a:fld>
            <a:endParaRPr lang="en-US" sz="1200"/>
          </a:p>
        </p:txBody>
      </p:sp>
    </p:spTree>
    <p:extLst>
      <p:ext uri="{BB962C8B-B14F-4D97-AF65-F5344CB8AC3E}">
        <p14:creationId xmlns:p14="http://schemas.microsoft.com/office/powerpoint/2010/main" val="372107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hape 54"/>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6626" name="Shape 55"/>
          <p:cNvSpPr>
            <a:spLocks noGrp="1"/>
          </p:cNvSpPr>
          <p:nvPr>
            <p:ph type="body"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sz="1059" kern="1200" dirty="0" smtClean="0">
                <a:solidFill>
                  <a:schemeClr val="tx1"/>
                </a:solidFill>
                <a:latin typeface="+mj-lt"/>
                <a:ea typeface="+mn-ea"/>
                <a:cs typeface="+mn-cs"/>
              </a:rPr>
              <a:t>Well, stories</a:t>
            </a:r>
            <a:r>
              <a:rPr lang="en-US" sz="1059" kern="1200" baseline="0" dirty="0" smtClean="0">
                <a:solidFill>
                  <a:schemeClr val="tx1"/>
                </a:solidFill>
                <a:latin typeface="+mj-lt"/>
                <a:ea typeface="+mn-ea"/>
                <a:cs typeface="+mn-cs"/>
              </a:rPr>
              <a:t> work because they get our attention.  </a:t>
            </a:r>
            <a:r>
              <a:rPr lang="en-US" sz="1059" kern="1200" dirty="0" smtClean="0">
                <a:solidFill>
                  <a:schemeClr val="tx1"/>
                </a:solidFill>
                <a:latin typeface="+mj-lt"/>
                <a:ea typeface="+mn-ea"/>
                <a:cs typeface="+mn-cs"/>
              </a:rPr>
              <a:t>We tell stories</a:t>
            </a:r>
            <a:r>
              <a:rPr lang="en-US" sz="1059" kern="1200" baseline="0" dirty="0" smtClean="0">
                <a:solidFill>
                  <a:schemeClr val="tx1"/>
                </a:solidFill>
                <a:latin typeface="+mj-lt"/>
                <a:ea typeface="+mn-ea"/>
                <a:cs typeface="+mn-cs"/>
              </a:rPr>
              <a:t> because people pay attention to them.  And so why not tell a story to get people to pay attention to your data and the insights you derive from them? </a:t>
            </a:r>
          </a:p>
        </p:txBody>
      </p:sp>
    </p:spTree>
    <p:extLst>
      <p:ext uri="{BB962C8B-B14F-4D97-AF65-F5344CB8AC3E}">
        <p14:creationId xmlns:p14="http://schemas.microsoft.com/office/powerpoint/2010/main" val="231707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hape 58"/>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674" name="Shape 59"/>
          <p:cNvSpPr>
            <a:spLocks noGrp="1"/>
          </p:cNvSpPr>
          <p:nvPr>
            <p:ph type="body"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2200" dirty="0" smtClean="0">
                <a:latin typeface="Calibri" charset="0"/>
                <a:ea typeface="MS PGothic" charset="0"/>
              </a:rPr>
              <a:t>Because our brains are hard wired to hear and respond</a:t>
            </a:r>
            <a:r>
              <a:rPr lang="en-US" sz="2200" baseline="0" dirty="0" smtClean="0">
                <a:latin typeface="Calibri" charset="0"/>
                <a:ea typeface="MS PGothic" charset="0"/>
              </a:rPr>
              <a:t> to stories, the information we learn in story form tends to stick.  We remember things we learn from stories, more easily than we remember facts that are presented independently.  </a:t>
            </a:r>
            <a:endParaRPr lang="en-US" sz="2200" dirty="0">
              <a:latin typeface="Calibri" charset="0"/>
              <a:ea typeface="MS PGothic" charset="0"/>
            </a:endParaRPr>
          </a:p>
        </p:txBody>
      </p:sp>
    </p:spTree>
    <p:extLst>
      <p:ext uri="{BB962C8B-B14F-4D97-AF65-F5344CB8AC3E}">
        <p14:creationId xmlns:p14="http://schemas.microsoft.com/office/powerpoint/2010/main" val="799372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hape 62"/>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0722" name="Shape 63"/>
          <p:cNvSpPr>
            <a:spLocks noGrp="1"/>
          </p:cNvSpPr>
          <p:nvPr>
            <p:ph type="body"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2200" dirty="0" smtClean="0">
                <a:latin typeface="Calibri" charset="0"/>
                <a:ea typeface="MS PGothic" charset="0"/>
              </a:rPr>
              <a:t>And the way memory</a:t>
            </a:r>
            <a:r>
              <a:rPr lang="en-US" sz="2200" baseline="0" dirty="0" smtClean="0">
                <a:latin typeface="Calibri" charset="0"/>
                <a:ea typeface="MS PGothic" charset="0"/>
              </a:rPr>
              <a:t> works is a little like </a:t>
            </a:r>
            <a:r>
              <a:rPr lang="en-US" sz="2200" baseline="0" dirty="0" err="1" smtClean="0">
                <a:latin typeface="Calibri" charset="0"/>
                <a:ea typeface="MS PGothic" charset="0"/>
              </a:rPr>
              <a:t>velcro</a:t>
            </a:r>
            <a:r>
              <a:rPr lang="en-US" sz="2200" baseline="0" dirty="0" smtClean="0">
                <a:latin typeface="Calibri" charset="0"/>
                <a:ea typeface="MS PGothic" charset="0"/>
              </a:rPr>
              <a:t>  -- </a:t>
            </a:r>
            <a:r>
              <a:rPr lang="en-US" sz="2200" dirty="0" smtClean="0">
                <a:latin typeface="Calibri" charset="0"/>
                <a:ea typeface="MS PGothic" charset="0"/>
              </a:rPr>
              <a:t>where one memory</a:t>
            </a:r>
            <a:r>
              <a:rPr lang="en-US" sz="2200" baseline="0" dirty="0" smtClean="0">
                <a:latin typeface="Calibri" charset="0"/>
                <a:ea typeface="MS PGothic" charset="0"/>
              </a:rPr>
              <a:t> sticks to another, and another, so that the more information you have to associate, the more you remember and the more you respond.  Stories are full of these connective tissues, or hooks, and that is what makes them so powerful.  </a:t>
            </a:r>
            <a:endParaRPr lang="en-US" sz="2200" dirty="0">
              <a:latin typeface="Calibri" charset="0"/>
              <a:ea typeface="MS PGothic" charset="0"/>
            </a:endParaRPr>
          </a:p>
        </p:txBody>
      </p:sp>
    </p:spTree>
    <p:extLst>
      <p:ext uri="{BB962C8B-B14F-4D97-AF65-F5344CB8AC3E}">
        <p14:creationId xmlns:p14="http://schemas.microsoft.com/office/powerpoint/2010/main" val="2917754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0934F0-F67A-4821-9631-67523B262A43}" type="slidenum">
              <a:rPr lang="en-GB" smtClean="0"/>
              <a:t>12</a:t>
            </a:fld>
            <a:endParaRPr lang="en-GB"/>
          </a:p>
        </p:txBody>
      </p:sp>
    </p:spTree>
    <p:extLst>
      <p:ext uri="{BB962C8B-B14F-4D97-AF65-F5344CB8AC3E}">
        <p14:creationId xmlns:p14="http://schemas.microsoft.com/office/powerpoint/2010/main" val="2674989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sharpenSoften amount="25000"/>
                    </a14:imgEffect>
                    <a14:imgEffect>
                      <a14:saturation sat="66000"/>
                    </a14:imgEffect>
                    <a14:imgEffect>
                      <a14:brightnessContrast contrast="-20000"/>
                    </a14:imgEffect>
                  </a14:imgLayer>
                </a14:imgProps>
              </a:ext>
              <a:ext uri="{28A0092B-C50C-407E-A947-70E740481C1C}">
                <a14:useLocalDpi xmlns:a14="http://schemas.microsoft.com/office/drawing/2010/main"/>
              </a:ext>
            </a:extLst>
          </a:blip>
          <a:srcRect l="9712" r="12074"/>
          <a:stretch/>
        </p:blipFill>
        <p:spPr>
          <a:xfrm>
            <a:off x="3083" y="9770"/>
            <a:ext cx="14620506" cy="8219830"/>
          </a:xfrm>
          <a:prstGeom prst="rect">
            <a:avLst/>
          </a:prstGeom>
        </p:spPr>
      </p:pic>
      <p:pic>
        <p:nvPicPr>
          <p:cNvPr id="6" name="Picture 5" descr="benryanconversi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41711" y="7817915"/>
            <a:ext cx="1557795" cy="342670"/>
          </a:xfrm>
          <a:prstGeom prst="rect">
            <a:avLst/>
          </a:prstGeom>
        </p:spPr>
      </p:pic>
    </p:spTree>
    <p:extLst>
      <p:ext uri="{BB962C8B-B14F-4D97-AF65-F5344CB8AC3E}">
        <p14:creationId xmlns:p14="http://schemas.microsoft.com/office/powerpoint/2010/main" val="236207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theme" Target="../theme/theme2.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theme" Target="../theme/theme3.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theme" Target="../theme/theme4.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theme" Target="../theme/theme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theme" Target="../theme/theme6.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slideLayout" Target="../slideLayouts/slideLayout225.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slideLayout" Target="../slideLayouts/slideLayout224.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266" r:id="rId3"/>
    <p:sldLayoutId id="2147484331" r:id="rId4"/>
    <p:sldLayoutId id="2147484332" r:id="rId5"/>
    <p:sldLayoutId id="2147484333" r:id="rId6"/>
    <p:sldLayoutId id="2147484249" r:id="rId7"/>
    <p:sldLayoutId id="2147484304" r:id="rId8"/>
    <p:sldLayoutId id="2147484334" r:id="rId9"/>
    <p:sldLayoutId id="2147484295" r:id="rId10"/>
    <p:sldLayoutId id="2147484314" r:id="rId11"/>
    <p:sldLayoutId id="2147484337" r:id="rId12"/>
    <p:sldLayoutId id="2147484302" r:id="rId13"/>
    <p:sldLayoutId id="2147484303" r:id="rId14"/>
    <p:sldLayoutId id="2147484315" r:id="rId15"/>
    <p:sldLayoutId id="2147484336" r:id="rId16"/>
    <p:sldLayoutId id="2147484335" r:id="rId17"/>
    <p:sldLayoutId id="2147484240" r:id="rId18"/>
    <p:sldLayoutId id="2147484330" r:id="rId19"/>
    <p:sldLayoutId id="2147484309" r:id="rId20"/>
    <p:sldLayoutId id="2147484324" r:id="rId21"/>
    <p:sldLayoutId id="2147484323" r:id="rId22"/>
    <p:sldLayoutId id="2147484325" r:id="rId23"/>
    <p:sldLayoutId id="2147484326" r:id="rId24"/>
    <p:sldLayoutId id="2147484327" r:id="rId25"/>
    <p:sldLayoutId id="2147484328" r:id="rId26"/>
    <p:sldLayoutId id="2147484256" r:id="rId27"/>
    <p:sldLayoutId id="2147484316" r:id="rId28"/>
    <p:sldLayoutId id="2147484317" r:id="rId29"/>
    <p:sldLayoutId id="2147484318" r:id="rId30"/>
    <p:sldLayoutId id="2147484319" r:id="rId31"/>
    <p:sldLayoutId id="2147484320" r:id="rId32"/>
    <p:sldLayoutId id="2147484321" r:id="rId33"/>
    <p:sldLayoutId id="2147484313" r:id="rId34"/>
    <p:sldLayoutId id="2147484338" r:id="rId35"/>
    <p:sldLayoutId id="2147484339" r:id="rId36"/>
    <p:sldLayoutId id="2147484340" r:id="rId37"/>
    <p:sldLayoutId id="2147484341" r:id="rId38"/>
    <p:sldLayoutId id="2147484544" r:id="rId39"/>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66" r:id="rId24"/>
    <p:sldLayoutId id="2147484367" r:id="rId25"/>
    <p:sldLayoutId id="2147484368" r:id="rId26"/>
    <p:sldLayoutId id="2147484369" r:id="rId27"/>
    <p:sldLayoutId id="2147484370" r:id="rId28"/>
    <p:sldLayoutId id="2147484371" r:id="rId29"/>
    <p:sldLayoutId id="2147484372" r:id="rId30"/>
    <p:sldLayoutId id="2147484373" r:id="rId31"/>
    <p:sldLayoutId id="2147484374" r:id="rId32"/>
    <p:sldLayoutId id="2147484375" r:id="rId33"/>
    <p:sldLayoutId id="2147484376" r:id="rId34"/>
    <p:sldLayoutId id="2147484377" r:id="rId35"/>
    <p:sldLayoutId id="2147484378" r:id="rId36"/>
    <p:sldLayoutId id="2147484379" r:id="rId37"/>
    <p:sldLayoutId id="2147484380"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 id="2147484400" r:id="rId19"/>
    <p:sldLayoutId id="2147484401" r:id="rId20"/>
    <p:sldLayoutId id="2147484402" r:id="rId21"/>
    <p:sldLayoutId id="2147484403" r:id="rId22"/>
    <p:sldLayoutId id="2147484404" r:id="rId23"/>
    <p:sldLayoutId id="2147484405" r:id="rId24"/>
    <p:sldLayoutId id="2147484406" r:id="rId25"/>
    <p:sldLayoutId id="2147484407" r:id="rId26"/>
    <p:sldLayoutId id="2147484408" r:id="rId27"/>
    <p:sldLayoutId id="2147484409" r:id="rId28"/>
    <p:sldLayoutId id="2147484410" r:id="rId29"/>
    <p:sldLayoutId id="2147484411" r:id="rId30"/>
    <p:sldLayoutId id="2147484412" r:id="rId31"/>
    <p:sldLayoutId id="2147484413" r:id="rId32"/>
    <p:sldLayoutId id="2147484414" r:id="rId33"/>
    <p:sldLayoutId id="2147484415" r:id="rId34"/>
    <p:sldLayoutId id="2147484417" r:id="rId35"/>
    <p:sldLayoutId id="2147484418" r:id="rId36"/>
    <p:sldLayoutId id="2147484419" r:id="rId37"/>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 id="2147484454" r:id="rId34"/>
    <p:sldLayoutId id="2147484458" r:id="rId35"/>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2" r:id="rId23"/>
    <p:sldLayoutId id="2147484483" r:id="rId24"/>
    <p:sldLayoutId id="2147484484" r:id="rId25"/>
    <p:sldLayoutId id="2147484485" r:id="rId26"/>
    <p:sldLayoutId id="2147484486" r:id="rId27"/>
    <p:sldLayoutId id="2147484487" r:id="rId28"/>
    <p:sldLayoutId id="2147484488" r:id="rId29"/>
    <p:sldLayoutId id="2147484489" r:id="rId30"/>
    <p:sldLayoutId id="2147484490" r:id="rId31"/>
    <p:sldLayoutId id="2147484491" r:id="rId32"/>
    <p:sldLayoutId id="2147484492" r:id="rId33"/>
    <p:sldLayoutId id="2147484493" r:id="rId34"/>
    <p:sldLayoutId id="2147484494" r:id="rId35"/>
    <p:sldLayoutId id="2147484495" r:id="rId36"/>
    <p:sldLayoutId id="2147484496" r:id="rId37"/>
    <p:sldLayoutId id="2147484497"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3" r:id="rId25"/>
    <p:sldLayoutId id="2147484524" r:id="rId26"/>
    <p:sldLayoutId id="2147484525" r:id="rId27"/>
    <p:sldLayoutId id="2147484526" r:id="rId28"/>
    <p:sldLayoutId id="2147484527" r:id="rId29"/>
    <p:sldLayoutId id="2147484528" r:id="rId30"/>
    <p:sldLayoutId id="2147484529" r:id="rId31"/>
    <p:sldLayoutId id="2147484530" r:id="rId32"/>
    <p:sldLayoutId id="2147484531" r:id="rId33"/>
    <p:sldLayoutId id="2147484532" r:id="rId34"/>
    <p:sldLayoutId id="2147484533" r:id="rId35"/>
    <p:sldLayoutId id="2147484534" r:id="rId36"/>
    <p:sldLayoutId id="2147484535" r:id="rId37"/>
    <p:sldLayoutId id="2147484536"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7029" y="1350914"/>
            <a:ext cx="14550571" cy="1079598"/>
          </a:xfrm>
          <a:prstGeom prst="rect">
            <a:avLst/>
          </a:prstGeom>
        </p:spPr>
        <p:txBody>
          <a:bodyPr/>
          <a:lstStyle/>
          <a:p>
            <a:pPr algn="l"/>
            <a:r>
              <a:rPr lang="en-US" dirty="0" smtClean="0">
                <a:solidFill>
                  <a:schemeClr val="accent6">
                    <a:lumMod val="60000"/>
                    <a:lumOff val="40000"/>
                  </a:schemeClr>
                </a:solidFill>
              </a:rPr>
              <a:t>DATAVIZ 300</a:t>
            </a:r>
            <a:br>
              <a:rPr lang="en-US" dirty="0" smtClean="0">
                <a:solidFill>
                  <a:schemeClr val="accent6">
                    <a:lumMod val="60000"/>
                    <a:lumOff val="40000"/>
                  </a:schemeClr>
                </a:solidFill>
              </a:rPr>
            </a:b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Week </a:t>
            </a:r>
            <a:r>
              <a:rPr lang="en-US" dirty="0">
                <a:solidFill>
                  <a:schemeClr val="accent6">
                    <a:lumMod val="60000"/>
                    <a:lumOff val="40000"/>
                  </a:schemeClr>
                </a:solidFill>
              </a:rPr>
              <a:t>5</a:t>
            </a:r>
            <a:r>
              <a:rPr lang="en-US" dirty="0" smtClean="0">
                <a:solidFill>
                  <a:schemeClr val="accent6">
                    <a:lumMod val="60000"/>
                    <a:lumOff val="40000"/>
                  </a:schemeClr>
                </a:solidFill>
              </a:rPr>
              <a:t>:</a:t>
            </a:r>
            <a:r>
              <a:rPr lang="en-US" dirty="0" smtClean="0">
                <a:solidFill>
                  <a:schemeClr val="accent6">
                    <a:lumMod val="60000"/>
                    <a:lumOff val="40000"/>
                  </a:schemeClr>
                </a:solidFill>
              </a:rPr>
              <a:t/>
            </a:r>
            <a:br>
              <a:rPr lang="en-US" dirty="0" smtClean="0">
                <a:solidFill>
                  <a:schemeClr val="accent6">
                    <a:lumMod val="60000"/>
                    <a:lumOff val="40000"/>
                  </a:schemeClr>
                </a:solidFill>
              </a:rPr>
            </a:br>
            <a:r>
              <a:rPr lang="en-US" sz="5400" dirty="0">
                <a:solidFill>
                  <a:schemeClr val="accent6">
                    <a:lumMod val="60000"/>
                    <a:lumOff val="40000"/>
                  </a:schemeClr>
                </a:solidFill>
              </a:rPr>
              <a:t>Communicating to your User</a:t>
            </a:r>
            <a:r>
              <a:rPr lang="en-US" dirty="0" smtClean="0">
                <a:solidFill>
                  <a:schemeClr val="accent6">
                    <a:lumMod val="60000"/>
                    <a:lumOff val="40000"/>
                  </a:schemeClr>
                </a:solidFill>
              </a:rPr>
              <a:t/>
            </a:r>
            <a:br>
              <a:rPr lang="en-US" dirty="0" smtClean="0">
                <a:solidFill>
                  <a:schemeClr val="accent6">
                    <a:lumMod val="60000"/>
                    <a:lumOff val="40000"/>
                  </a:schemeClr>
                </a:solidFill>
              </a:rPr>
            </a:br>
            <a:r>
              <a:rPr lang="en-US" dirty="0" smtClean="0">
                <a:solidFill>
                  <a:schemeClr val="accent6">
                    <a:lumMod val="60000"/>
                    <a:lumOff val="40000"/>
                  </a:schemeClr>
                </a:solidFill>
              </a:rPr>
              <a:t>+ </a:t>
            </a:r>
            <a:r>
              <a:rPr lang="en-US" sz="5400" dirty="0" smtClean="0">
                <a:solidFill>
                  <a:schemeClr val="accent6">
                    <a:lumMod val="60000"/>
                    <a:lumOff val="40000"/>
                  </a:schemeClr>
                </a:solidFill>
              </a:rPr>
              <a:t>Designing </a:t>
            </a:r>
            <a:r>
              <a:rPr lang="en-US" sz="5400" dirty="0">
                <a:solidFill>
                  <a:schemeClr val="accent6">
                    <a:lumMod val="60000"/>
                    <a:lumOff val="40000"/>
                  </a:schemeClr>
                </a:solidFill>
              </a:rPr>
              <a:t>Impactful Visualizations</a:t>
            </a:r>
            <a:br>
              <a:rPr lang="en-US" sz="5400" dirty="0">
                <a:solidFill>
                  <a:schemeClr val="accent6">
                    <a:lumMod val="60000"/>
                    <a:lumOff val="40000"/>
                  </a:schemeClr>
                </a:solidFill>
              </a:rPr>
            </a:br>
            <a:endParaRPr lang="en-US" sz="5400"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986147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asted-image.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41" y="-41910"/>
            <a:ext cx="16616682" cy="8313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1039194546"/>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asted-image.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40" y="0"/>
            <a:ext cx="16134080" cy="822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358861494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402432" y="623313"/>
            <a:ext cx="13978909" cy="5824546"/>
          </a:xfrm>
          <a:prstGeom prst="rect">
            <a:avLst/>
          </a:prstGeom>
        </p:spPr>
      </p:pic>
      <p:sp>
        <p:nvSpPr>
          <p:cNvPr id="6" name="Rectangle 5"/>
          <p:cNvSpPr/>
          <p:nvPr/>
        </p:nvSpPr>
        <p:spPr>
          <a:xfrm>
            <a:off x="4679942" y="7744003"/>
            <a:ext cx="9950459" cy="350865"/>
          </a:xfrm>
          <a:prstGeom prst="rect">
            <a:avLst/>
          </a:prstGeom>
        </p:spPr>
        <p:txBody>
          <a:bodyPr wrap="square">
            <a:spAutoFit/>
          </a:bodyPr>
          <a:lstStyle/>
          <a:p>
            <a:pPr algn="r"/>
            <a:r>
              <a:rPr lang="en-GB" sz="1680" dirty="0">
                <a:solidFill>
                  <a:prstClr val="white"/>
                </a:solidFill>
              </a:rPr>
              <a:t>The Process of Design Squiggle by Damien Newman, http://v2.centralstory.com/about/squiggle</a:t>
            </a:r>
            <a:r>
              <a:rPr lang="en-GB" sz="1680" dirty="0">
                <a:solidFill>
                  <a:prstClr val="white"/>
                </a:solidFill>
              </a:rPr>
              <a:t>/`</a:t>
            </a:r>
            <a:endParaRPr lang="en-GB" sz="1680" dirty="0">
              <a:solidFill>
                <a:prstClr val="white"/>
              </a:solidFill>
            </a:endParaRPr>
          </a:p>
        </p:txBody>
      </p:sp>
    </p:spTree>
    <p:extLst>
      <p:ext uri="{BB962C8B-B14F-4D97-AF65-F5344CB8AC3E}">
        <p14:creationId xmlns:p14="http://schemas.microsoft.com/office/powerpoint/2010/main" val="343014014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2432" y="623313"/>
            <a:ext cx="13978909" cy="5824546"/>
          </a:xfrm>
          <a:prstGeom prst="rect">
            <a:avLst/>
          </a:prstGeom>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6" name="Rectangle 5"/>
          <p:cNvSpPr/>
          <p:nvPr/>
        </p:nvSpPr>
        <p:spPr bwMode="auto">
          <a:xfrm>
            <a:off x="143203" y="399187"/>
            <a:ext cx="8900189" cy="7517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201347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6211" y="6283388"/>
            <a:ext cx="5055751" cy="679720"/>
          </a:xfrm>
        </p:spPr>
        <p:txBody>
          <a:bodyPr/>
          <a:lstStyle/>
          <a:p>
            <a:r>
              <a:rPr lang="en-GB" sz="2880" dirty="0"/>
              <a:t>Data Visualisation</a:t>
            </a:r>
            <a:br>
              <a:rPr lang="en-GB" sz="2880" dirty="0"/>
            </a:br>
            <a:r>
              <a:rPr lang="en-GB" sz="2880" dirty="0"/>
              <a:t>Guided Analytics</a:t>
            </a:r>
            <a:br>
              <a:rPr lang="en-GB" sz="2880" dirty="0"/>
            </a:br>
            <a:r>
              <a:rPr lang="en-GB" sz="2880" dirty="0"/>
              <a:t>Known unknowns</a:t>
            </a:r>
            <a:br>
              <a:rPr lang="en-GB" sz="2880" dirty="0"/>
            </a:br>
            <a:endParaRPr lang="en-US" sz="2880" dirty="0"/>
          </a:p>
        </p:txBody>
      </p:sp>
      <p:sp>
        <p:nvSpPr>
          <p:cNvPr id="3" name="Text Placeholder 2"/>
          <p:cNvSpPr>
            <a:spLocks noGrp="1"/>
          </p:cNvSpPr>
          <p:nvPr>
            <p:ph type="body" sz="quarter" idx="10"/>
          </p:nvPr>
        </p:nvSpPr>
        <p:spPr/>
        <p:txBody>
          <a:bodyPr/>
          <a:lstStyle/>
          <a:p>
            <a:endParaRPr lang="en-US"/>
          </a:p>
        </p:txBody>
      </p:sp>
      <p:pic>
        <p:nvPicPr>
          <p:cNvPr id="9" name="Picture 8"/>
          <p:cNvPicPr>
            <a:picLocks noChangeAspect="1"/>
          </p:cNvPicPr>
          <p:nvPr/>
        </p:nvPicPr>
        <p:blipFill>
          <a:blip r:embed="rId3"/>
          <a:srcRect l="61814"/>
          <a:stretch>
            <a:fillRect/>
          </a:stretch>
        </p:blipFill>
        <p:spPr>
          <a:xfrm>
            <a:off x="9216211" y="683564"/>
            <a:ext cx="5055751" cy="5516624"/>
          </a:xfrm>
          <a:custGeom>
            <a:avLst/>
            <a:gdLst>
              <a:gd name="connsiteX0" fmla="*/ 0 w 4448290"/>
              <a:gd name="connsiteY0" fmla="*/ 0 h 4853788"/>
              <a:gd name="connsiteX1" fmla="*/ 4448290 w 4448290"/>
              <a:gd name="connsiteY1" fmla="*/ 0 h 4853788"/>
              <a:gd name="connsiteX2" fmla="*/ 4448290 w 4448290"/>
              <a:gd name="connsiteY2" fmla="*/ 4853788 h 4853788"/>
              <a:gd name="connsiteX3" fmla="*/ 0 w 4448290"/>
              <a:gd name="connsiteY3" fmla="*/ 4853788 h 4853788"/>
            </a:gdLst>
            <a:ahLst/>
            <a:cxnLst>
              <a:cxn ang="0">
                <a:pos x="connsiteX0" y="connsiteY0"/>
              </a:cxn>
              <a:cxn ang="0">
                <a:pos x="connsiteX1" y="connsiteY1"/>
              </a:cxn>
              <a:cxn ang="0">
                <a:pos x="connsiteX2" y="connsiteY2"/>
              </a:cxn>
              <a:cxn ang="0">
                <a:pos x="connsiteX3" y="connsiteY3"/>
              </a:cxn>
            </a:cxnLst>
            <a:rect l="l" t="t" r="r" b="b"/>
            <a:pathLst>
              <a:path w="4448290" h="4853788">
                <a:moveTo>
                  <a:pt x="0" y="0"/>
                </a:moveTo>
                <a:lnTo>
                  <a:pt x="4448290" y="0"/>
                </a:lnTo>
                <a:lnTo>
                  <a:pt x="4448290" y="4853788"/>
                </a:lnTo>
                <a:lnTo>
                  <a:pt x="0" y="4853788"/>
                </a:lnTo>
                <a:close/>
              </a:path>
            </a:pathLst>
          </a:custGeom>
        </p:spPr>
      </p:pic>
      <p:pic>
        <p:nvPicPr>
          <p:cNvPr id="10" name="Picture 9"/>
          <p:cNvPicPr>
            <a:picLocks noChangeAspect="1"/>
          </p:cNvPicPr>
          <p:nvPr/>
        </p:nvPicPr>
        <p:blipFill>
          <a:blip r:embed="rId3"/>
          <a:srcRect r="38186"/>
          <a:stretch>
            <a:fillRect/>
          </a:stretch>
        </p:blipFill>
        <p:spPr>
          <a:xfrm>
            <a:off x="229613" y="666870"/>
            <a:ext cx="8208912" cy="5533318"/>
          </a:xfrm>
          <a:custGeom>
            <a:avLst/>
            <a:gdLst>
              <a:gd name="connsiteX0" fmla="*/ 0 w 7200801"/>
              <a:gd name="connsiteY0" fmla="*/ 0 h 4853788"/>
              <a:gd name="connsiteX1" fmla="*/ 7200801 w 7200801"/>
              <a:gd name="connsiteY1" fmla="*/ 0 h 4853788"/>
              <a:gd name="connsiteX2" fmla="*/ 7200801 w 7200801"/>
              <a:gd name="connsiteY2" fmla="*/ 4853788 h 4853788"/>
              <a:gd name="connsiteX3" fmla="*/ 0 w 7200801"/>
              <a:gd name="connsiteY3" fmla="*/ 4853788 h 4853788"/>
            </a:gdLst>
            <a:ahLst/>
            <a:cxnLst>
              <a:cxn ang="0">
                <a:pos x="connsiteX0" y="connsiteY0"/>
              </a:cxn>
              <a:cxn ang="0">
                <a:pos x="connsiteX1" y="connsiteY1"/>
              </a:cxn>
              <a:cxn ang="0">
                <a:pos x="connsiteX2" y="connsiteY2"/>
              </a:cxn>
              <a:cxn ang="0">
                <a:pos x="connsiteX3" y="connsiteY3"/>
              </a:cxn>
            </a:cxnLst>
            <a:rect l="l" t="t" r="r" b="b"/>
            <a:pathLst>
              <a:path w="7200801" h="4853788">
                <a:moveTo>
                  <a:pt x="0" y="0"/>
                </a:moveTo>
                <a:lnTo>
                  <a:pt x="7200801" y="0"/>
                </a:lnTo>
                <a:lnTo>
                  <a:pt x="7200801" y="4853788"/>
                </a:lnTo>
                <a:lnTo>
                  <a:pt x="0" y="4853788"/>
                </a:lnTo>
                <a:close/>
              </a:path>
            </a:pathLst>
          </a:custGeom>
        </p:spPr>
      </p:pic>
      <p:sp>
        <p:nvSpPr>
          <p:cNvPr id="11" name="Title 1"/>
          <p:cNvSpPr txBox="1">
            <a:spLocks/>
          </p:cNvSpPr>
          <p:nvPr/>
        </p:nvSpPr>
        <p:spPr>
          <a:xfrm>
            <a:off x="1525757" y="6283388"/>
            <a:ext cx="5055751" cy="679720"/>
          </a:xfrm>
          <a:prstGeom prst="rect">
            <a:avLst/>
          </a:prstGeom>
        </p:spPr>
        <p:txBody>
          <a:bodyPr vert="horz" wrap="square" lIns="175565" tIns="109728" rIns="175565" bIns="109728" rtlCol="0" anchor="t">
            <a:noAutofit/>
          </a:bodyPr>
          <a:lstStyle>
            <a:lvl1pPr algn="ctr" defTabSz="685799" rtl="0" eaLnBrk="1" latinLnBrk="0" hangingPunct="1">
              <a:lnSpc>
                <a:spcPct val="90000"/>
              </a:lnSpc>
              <a:spcBef>
                <a:spcPct val="0"/>
              </a:spcBef>
              <a:buNone/>
              <a:defRPr lang="en-US" sz="4125" b="0" kern="1200" cap="none" spc="-75" baseline="0">
                <a:ln w="3175">
                  <a:noFill/>
                </a:ln>
                <a:gradFill>
                  <a:gsLst>
                    <a:gs pos="1250">
                      <a:srgbClr val="FFFFFF"/>
                    </a:gs>
                    <a:gs pos="100000">
                      <a:srgbClr val="FFFFFF"/>
                    </a:gs>
                  </a:gsLst>
                  <a:lin ang="5400000" scaled="0"/>
                </a:gradFill>
                <a:effectLst/>
                <a:latin typeface="+mj-lt"/>
                <a:ea typeface="+mn-ea"/>
                <a:cs typeface="Arial" panose="020B0604020202020204" pitchFamily="34" charset="0"/>
              </a:defRPr>
            </a:lvl1pPr>
          </a:lstStyle>
          <a:p>
            <a:r>
              <a:rPr lang="en-GB" sz="2880" dirty="0"/>
              <a:t>Visual exploration</a:t>
            </a:r>
            <a:br>
              <a:rPr lang="en-GB" sz="2880" dirty="0"/>
            </a:br>
            <a:r>
              <a:rPr lang="en-GB" sz="2880" dirty="0"/>
              <a:t>Unguided Analytics</a:t>
            </a:r>
          </a:p>
          <a:p>
            <a:r>
              <a:rPr lang="en-GB" sz="2880" dirty="0"/>
              <a:t>Freeform analytics</a:t>
            </a:r>
          </a:p>
          <a:p>
            <a:r>
              <a:rPr lang="en-GB" sz="2880" dirty="0"/>
              <a:t>Unknown unknowns</a:t>
            </a:r>
            <a:br>
              <a:rPr lang="en-GB" sz="2880" dirty="0"/>
            </a:br>
            <a:endParaRPr lang="en-GB" sz="2880" dirty="0"/>
          </a:p>
        </p:txBody>
      </p:sp>
    </p:spTree>
    <p:extLst>
      <p:ext uri="{BB962C8B-B14F-4D97-AF65-F5344CB8AC3E}">
        <p14:creationId xmlns:p14="http://schemas.microsoft.com/office/powerpoint/2010/main" val="2963485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22" y="865891"/>
            <a:ext cx="14031935" cy="5927606"/>
          </a:xfrm>
          <a:prstGeom prst="rect">
            <a:avLst/>
          </a:prstGeom>
        </p:spPr>
      </p:pic>
    </p:spTree>
    <p:extLst>
      <p:ext uri="{BB962C8B-B14F-4D97-AF65-F5344CB8AC3E}">
        <p14:creationId xmlns:p14="http://schemas.microsoft.com/office/powerpoint/2010/main" val="40879265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369978" y="386488"/>
            <a:ext cx="13987008" cy="1079598"/>
          </a:xfrm>
          <a:prstGeom prst="rect">
            <a:avLst/>
          </a:prstGeom>
        </p:spPr>
        <p:txBody>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lang="en-US" dirty="0" smtClean="0"/>
              <a:t>Telling Stories with Data</a:t>
            </a:r>
            <a:endParaRPr lang="en-US" dirty="0"/>
          </a:p>
        </p:txBody>
      </p:sp>
      <p:pic>
        <p:nvPicPr>
          <p:cNvPr id="3" name="Picture 2"/>
          <p:cNvPicPr>
            <a:picLocks/>
          </p:cNvPicPr>
          <p:nvPr/>
        </p:nvPicPr>
        <p:blipFill rotWithShape="1">
          <a:blip r:embed="rId3">
            <a:clrChange>
              <a:clrFrom>
                <a:srgbClr val="FFFFFF"/>
              </a:clrFrom>
              <a:clrTo>
                <a:srgbClr val="FFFFFF">
                  <a:alpha val="0"/>
                </a:srgbClr>
              </a:clrTo>
            </a:clrChange>
          </a:blip>
          <a:srcRect t="22364"/>
          <a:stretch/>
        </p:blipFill>
        <p:spPr>
          <a:xfrm>
            <a:off x="1115153" y="1134015"/>
            <a:ext cx="12591288" cy="6939280"/>
          </a:xfrm>
          <a:prstGeom prst="rect">
            <a:avLst/>
          </a:prstGeom>
        </p:spPr>
      </p:pic>
      <p:sp>
        <p:nvSpPr>
          <p:cNvPr id="4" name="Rectangle 3"/>
          <p:cNvSpPr/>
          <p:nvPr/>
        </p:nvSpPr>
        <p:spPr bwMode="auto">
          <a:xfrm>
            <a:off x="8635999" y="2274277"/>
            <a:ext cx="4306277" cy="2141415"/>
          </a:xfrm>
          <a:prstGeom prst="rect">
            <a:avLst/>
          </a:prstGeom>
          <a:noFill/>
          <a:ln w="57150" cmpd="sng">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9252" y="819690"/>
            <a:ext cx="3686175" cy="6286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8708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374745" y="386547"/>
            <a:ext cx="13987008" cy="1079598"/>
          </a:xfrm>
          <a:prstGeom prst="rect">
            <a:avLst/>
          </a:prstGeom>
        </p:spPr>
        <p:txBody>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lang="en-US" dirty="0" smtClean="0"/>
              <a:t>Telling Stories with Data</a:t>
            </a:r>
            <a:endParaRPr lang="en-US" dirty="0"/>
          </a:p>
        </p:txBody>
      </p:sp>
      <p:pic>
        <p:nvPicPr>
          <p:cNvPr id="3" name="Picture 7"/>
          <p:cNvPicPr>
            <a:picLocks/>
          </p:cNvPicPr>
          <p:nvPr/>
        </p:nvPicPr>
        <p:blipFill rotWithShape="1">
          <a:blip r:embed="rId3"/>
          <a:srcRect l="841" t="2441"/>
          <a:stretch/>
        </p:blipFill>
        <p:spPr>
          <a:xfrm>
            <a:off x="1164490" y="1266086"/>
            <a:ext cx="12485428" cy="7674715"/>
          </a:xfrm>
          <a:prstGeom prst="rect">
            <a:avLst/>
          </a:prstGeom>
        </p:spPr>
      </p:pic>
      <p:sp>
        <p:nvSpPr>
          <p:cNvPr id="5" name="Rectangle 4"/>
          <p:cNvSpPr/>
          <p:nvPr/>
        </p:nvSpPr>
        <p:spPr bwMode="auto">
          <a:xfrm>
            <a:off x="8620369" y="2446215"/>
            <a:ext cx="4368799" cy="1774092"/>
          </a:xfrm>
          <a:prstGeom prst="rect">
            <a:avLst/>
          </a:prstGeom>
          <a:noFill/>
          <a:ln w="57150" cmpd="sng">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9252" y="819690"/>
            <a:ext cx="3686175" cy="6286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2398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Telling Stories with Data</a:t>
            </a:r>
            <a:endParaRPr lang="en-US" dirty="0"/>
          </a:p>
        </p:txBody>
      </p:sp>
      <p:pic>
        <p:nvPicPr>
          <p:cNvPr id="10" name="Picture 7"/>
          <p:cNvPicPr>
            <a:picLocks noChangeAspect="1"/>
          </p:cNvPicPr>
          <p:nvPr/>
        </p:nvPicPr>
        <p:blipFill>
          <a:blip r:embed="rId3"/>
          <a:stretch>
            <a:fillRect/>
          </a:stretch>
        </p:blipFill>
        <p:spPr>
          <a:xfrm>
            <a:off x="1145367" y="1348378"/>
            <a:ext cx="8352071" cy="625995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4" name="Picture 3"/>
          <p:cNvPicPr>
            <a:picLocks noChangeAspect="1"/>
          </p:cNvPicPr>
          <p:nvPr/>
        </p:nvPicPr>
        <p:blipFill>
          <a:blip r:embed="rId4"/>
          <a:stretch>
            <a:fillRect/>
          </a:stretch>
        </p:blipFill>
        <p:spPr>
          <a:xfrm rot="905519">
            <a:off x="7112174" y="1966328"/>
            <a:ext cx="6544922" cy="43952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nvGrpSpPr>
          <p:cNvPr id="11" name="Group 10"/>
          <p:cNvGrpSpPr/>
          <p:nvPr/>
        </p:nvGrpSpPr>
        <p:grpSpPr>
          <a:xfrm rot="20963006">
            <a:off x="3939452" y="4465219"/>
            <a:ext cx="6105853" cy="4250972"/>
            <a:chOff x="7549375" y="3899379"/>
            <a:chExt cx="6646127" cy="4627118"/>
          </a:xfrm>
        </p:grpSpPr>
        <p:pic>
          <p:nvPicPr>
            <p:cNvPr id="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375" y="3899379"/>
              <a:ext cx="6646127" cy="462711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 xmlns:a14="http://schemas.microsoft.com/office/drawing/2010/main">
                  <a:solidFill>
                    <a:schemeClr val="accent1"/>
                  </a:solidFill>
                </a14:hiddenFill>
              </a:ext>
            </a:extLst>
          </p:spPr>
        </p:pic>
        <p:pic>
          <p:nvPicPr>
            <p:cNvPr id="13" name="Picture 6" descr="BB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78534" y="4116079"/>
              <a:ext cx="800100" cy="228600"/>
            </a:xfrm>
            <a:prstGeom prst="rect">
              <a:avLst/>
            </a:prstGeom>
            <a:solidFill>
              <a:srgbClr val="FFFFFF">
                <a:shade val="85000"/>
              </a:srgbClr>
            </a:solidFill>
            <a:ln w="88900" cap="sq">
              <a:solidFill>
                <a:srgbClr val="FFFFFF"/>
              </a:solidFill>
              <a:miter lim="800000"/>
            </a:ln>
            <a:effectLst/>
            <a:extLst/>
          </p:spPr>
        </p:pic>
      </p:grpSp>
    </p:spTree>
    <p:extLst>
      <p:ext uri="{BB962C8B-B14F-4D97-AF65-F5344CB8AC3E}">
        <p14:creationId xmlns:p14="http://schemas.microsoft.com/office/powerpoint/2010/main" val="400694328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601" y="1001562"/>
            <a:ext cx="11836008" cy="1079598"/>
          </a:xfrm>
          <a:prstGeom prst="rect">
            <a:avLst/>
          </a:prstGeom>
        </p:spPr>
        <p:txBody>
          <a:bodyPr/>
          <a:lstStyle/>
          <a:p>
            <a:r>
              <a:rPr lang="en-US" dirty="0" smtClean="0"/>
              <a:t>Can you only tell Stories in </a:t>
            </a:r>
            <a:r>
              <a:rPr lang="en-US" dirty="0" err="1" smtClean="0"/>
              <a:t>StoryPoints</a:t>
            </a:r>
            <a:r>
              <a:rPr lang="en-US" dirty="0" smtClean="0"/>
              <a:t>?</a:t>
            </a:r>
            <a:endParaRPr lang="en-US" dirty="0"/>
          </a:p>
        </p:txBody>
      </p:sp>
      <p:sp>
        <p:nvSpPr>
          <p:cNvPr id="3" name="Content Placeholder 2"/>
          <p:cNvSpPr>
            <a:spLocks noGrp="1"/>
          </p:cNvSpPr>
          <p:nvPr>
            <p:ph type="body" sz="quarter" idx="10"/>
          </p:nvPr>
        </p:nvSpPr>
        <p:spPr>
          <a:prstGeom prst="rect">
            <a:avLst/>
          </a:prstGeom>
        </p:spPr>
        <p:txBody>
          <a:bodyPr/>
          <a:lstStyle/>
          <a:p>
            <a:endParaRPr lang="en-US" dirty="0"/>
          </a:p>
        </p:txBody>
      </p:sp>
      <p:pic>
        <p:nvPicPr>
          <p:cNvPr id="3074" name="Picture 2" descr="https://upload.wikimedia.org/wikipedia/en/f/f0/Cave_of_ti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94805">
            <a:off x="2111131" y="3649154"/>
            <a:ext cx="3763488" cy="61444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vignette4.wikia.nocookie.net/redwall/images/4/49/RedwallUSCover.jpg/revision/latest?cb=201301190550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92236">
            <a:off x="8767751" y="3676829"/>
            <a:ext cx="3689517" cy="55131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d.gr-assets.com/books/1168052448l/301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305">
            <a:off x="5596254" y="3813237"/>
            <a:ext cx="333375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70788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4321183"/>
          </a:xfrm>
        </p:spPr>
        <p:txBody>
          <a:bodyPr/>
          <a:lstStyle/>
          <a:p>
            <a:r>
              <a:rPr lang="en-US" sz="3200" b="1" dirty="0"/>
              <a:t>May 3: </a:t>
            </a:r>
            <a:endParaRPr lang="en-US" sz="3200" b="1" dirty="0" smtClean="0"/>
          </a:p>
          <a:p>
            <a:r>
              <a:rPr lang="en-US" sz="3200" b="1" dirty="0" smtClean="0"/>
              <a:t>Week </a:t>
            </a:r>
            <a:r>
              <a:rPr lang="en-US" sz="3200" b="1" dirty="0"/>
              <a:t>4 – Designing Impactful Visualizations</a:t>
            </a:r>
            <a:endParaRPr lang="en-US" sz="3200" dirty="0"/>
          </a:p>
          <a:p>
            <a:pPr lvl="0"/>
            <a:r>
              <a:rPr lang="en-US" sz="3200" dirty="0"/>
              <a:t>User-Centered Design</a:t>
            </a:r>
          </a:p>
          <a:p>
            <a:pPr lvl="0"/>
            <a:r>
              <a:rPr lang="en-US" sz="3200" dirty="0"/>
              <a:t>Leveraging a story structure for visualization presentation</a:t>
            </a:r>
            <a:r>
              <a:rPr lang="en-US" sz="3200" dirty="0" smtClean="0"/>
              <a:t>.</a:t>
            </a:r>
          </a:p>
          <a:p>
            <a:pPr lvl="0"/>
            <a:endParaRPr lang="en-US" sz="3200" dirty="0"/>
          </a:p>
          <a:p>
            <a:r>
              <a:rPr lang="en-US" sz="3200" i="1" u="sng" dirty="0"/>
              <a:t>Final Project Milestone:</a:t>
            </a:r>
            <a:r>
              <a:rPr lang="en-US" sz="3200" i="1" dirty="0"/>
              <a:t> You should have an understanding about the nuances of your data set and be able to identify the measures and dimensions of your final visualization.</a:t>
            </a:r>
            <a:endParaRPr lang="en-US" sz="3200" dirty="0"/>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243594044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Telling Stories with Data</a:t>
            </a:r>
            <a:endParaRPr lang="en-US" dirty="0"/>
          </a:p>
        </p:txBody>
      </p:sp>
      <p:pic>
        <p:nvPicPr>
          <p:cNvPr id="3" name="Picture 2"/>
          <p:cNvPicPr>
            <a:picLocks noChangeAspect="1"/>
          </p:cNvPicPr>
          <p:nvPr/>
        </p:nvPicPr>
        <p:blipFill rotWithShape="1">
          <a:blip r:embed="rId3"/>
          <a:srcRect l="2021" r="2939"/>
          <a:stretch/>
        </p:blipFill>
        <p:spPr>
          <a:xfrm>
            <a:off x="1053548" y="1296418"/>
            <a:ext cx="12364278" cy="6352381"/>
          </a:xfrm>
          <a:prstGeom prst="rect">
            <a:avLst/>
          </a:prstGeom>
        </p:spPr>
      </p:pic>
      <p:pic>
        <p:nvPicPr>
          <p:cNvPr id="1030" name="Picture 6" descr="http://soloblog.co.uk/wp-content/uploads/2015/10/The-Guardian-logo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8797" y="1331843"/>
            <a:ext cx="2999929" cy="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06070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Telling Stories with Data</a:t>
            </a:r>
            <a:endParaRPr lang="en-US" dirty="0"/>
          </a:p>
        </p:txBody>
      </p:sp>
      <p:pic>
        <p:nvPicPr>
          <p:cNvPr id="1030" name="Picture 6" descr="http://soloblog.co.uk/wp-content/uploads/2015/10/The-Guardian-logo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8797" y="1331843"/>
            <a:ext cx="2999929" cy="84648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http://i.dailymail.co.uk/i/pix/2015/11/04/16/2E1A423C00000578-3303795-image-m-28_144665461918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1958" y="1463522"/>
            <a:ext cx="9529010" cy="6072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67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Telling Stories with Data</a:t>
            </a:r>
          </a:p>
        </p:txBody>
      </p:sp>
      <p:pic>
        <p:nvPicPr>
          <p:cNvPr id="14338" name="Picture 2" descr="https://i.onthe.io/vllkytehhjerjatp8.ceded9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142" y="1074570"/>
            <a:ext cx="9277183" cy="667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89948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Telling Stories with Data</a:t>
            </a:r>
          </a:p>
        </p:txBody>
      </p:sp>
      <p:pic>
        <p:nvPicPr>
          <p:cNvPr id="15362" name="Picture 2" descr="http://1.bp.blogspot.com/-u--pCTz4lig/UmAaGkG6_UI/AAAAAAAAAmE/LoLzKgvsN9Q/s1600/07252011bucks-carl-sketch-blog4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965" y="1794710"/>
            <a:ext cx="4572000" cy="46958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427361" y="6716865"/>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lang="en-US" sz="4000" dirty="0" smtClean="0">
                <a:solidFill>
                  <a:schemeClr val="accent6">
                    <a:lumMod val="75000"/>
                  </a:schemeClr>
                </a:solidFill>
                <a:latin typeface="+mn-lt"/>
              </a:rPr>
              <a:t>Carl Richards </a:t>
            </a:r>
          </a:p>
          <a:p>
            <a:pPr algn="ctr"/>
            <a:r>
              <a:rPr lang="en-US" sz="4000" dirty="0" smtClean="0">
                <a:solidFill>
                  <a:schemeClr val="accent6">
                    <a:lumMod val="75000"/>
                  </a:schemeClr>
                </a:solidFill>
                <a:latin typeface="+mn-lt"/>
              </a:rPr>
              <a:t>of the New York Times</a:t>
            </a:r>
            <a:endParaRPr lang="en-US" sz="4000" dirty="0">
              <a:solidFill>
                <a:schemeClr val="accent6">
                  <a:lumMod val="75000"/>
                </a:schemeClr>
              </a:solidFill>
              <a:latin typeface="+mn-lt"/>
            </a:endParaRPr>
          </a:p>
        </p:txBody>
      </p:sp>
    </p:spTree>
    <p:extLst>
      <p:ext uri="{BB962C8B-B14F-4D97-AF65-F5344CB8AC3E}">
        <p14:creationId xmlns:p14="http://schemas.microsoft.com/office/powerpoint/2010/main" val="74358906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567" y="534271"/>
            <a:ext cx="11836008" cy="1079598"/>
          </a:xfrm>
        </p:spPr>
        <p:txBody>
          <a:bodyPr/>
          <a:lstStyle/>
          <a:p>
            <a:r>
              <a:rPr lang="en-US" dirty="0" smtClean="0">
                <a:solidFill>
                  <a:schemeClr val="accent3">
                    <a:lumMod val="40000"/>
                    <a:lumOff val="60000"/>
                  </a:schemeClr>
                </a:solidFill>
              </a:rPr>
              <a:t>Breaking Down a Story</a:t>
            </a:r>
            <a:endParaRPr lang="en-US" dirty="0">
              <a:solidFill>
                <a:schemeClr val="accent3">
                  <a:lumMod val="40000"/>
                  <a:lumOff val="60000"/>
                </a:schemeClr>
              </a:solidFill>
            </a:endParaRPr>
          </a:p>
        </p:txBody>
      </p:sp>
      <p:sp>
        <p:nvSpPr>
          <p:cNvPr id="5" name="Text Placeholder 4"/>
          <p:cNvSpPr>
            <a:spLocks noGrp="1"/>
          </p:cNvSpPr>
          <p:nvPr>
            <p:ph type="body" sz="quarter" idx="10"/>
          </p:nvPr>
        </p:nvSpPr>
        <p:spPr>
          <a:xfrm>
            <a:off x="2385178" y="2192004"/>
            <a:ext cx="11836400" cy="5567678"/>
          </a:xfrm>
        </p:spPr>
        <p:txBody>
          <a:bodyPr/>
          <a:lstStyle/>
          <a:p>
            <a:r>
              <a:rPr lang="en-US" sz="6600" spc="-120" dirty="0" smtClean="0">
                <a:ln w="3175">
                  <a:noFill/>
                </a:ln>
                <a:latin typeface="+mj-lt"/>
                <a:cs typeface="Arial" panose="020B0604020202020204" pitchFamily="34" charset="0"/>
              </a:rPr>
              <a:t>What’s Your Point?</a:t>
            </a:r>
          </a:p>
          <a:p>
            <a:r>
              <a:rPr lang="en-US" sz="6600" spc="-120" dirty="0" smtClean="0">
                <a:ln w="3175">
                  <a:noFill/>
                </a:ln>
                <a:latin typeface="+mj-lt"/>
                <a:cs typeface="Arial" panose="020B0604020202020204" pitchFamily="34" charset="0"/>
              </a:rPr>
              <a:t>Support Your Point.</a:t>
            </a:r>
          </a:p>
          <a:p>
            <a:r>
              <a:rPr lang="en-US" sz="6600" spc="-120" dirty="0" smtClean="0">
                <a:ln w="3175">
                  <a:noFill/>
                </a:ln>
                <a:latin typeface="+mj-lt"/>
                <a:cs typeface="Arial" panose="020B0604020202020204" pitchFamily="34" charset="0"/>
              </a:rPr>
              <a:t>Plot Twist!</a:t>
            </a:r>
          </a:p>
          <a:p>
            <a:r>
              <a:rPr lang="en-US" sz="6600" spc="-120" dirty="0" smtClean="0">
                <a:ln w="3175">
                  <a:noFill/>
                </a:ln>
                <a:latin typeface="+mj-lt"/>
                <a:cs typeface="Arial" panose="020B0604020202020204" pitchFamily="34" charset="0"/>
              </a:rPr>
              <a:t>Now What?</a:t>
            </a:r>
          </a:p>
          <a:p>
            <a:endParaRPr lang="en-US" sz="6600" spc="-120" dirty="0">
              <a:ln w="3175">
                <a:noFill/>
              </a:ln>
              <a:latin typeface="+mj-lt"/>
              <a:cs typeface="Arial" panose="020B0604020202020204" pitchFamily="34" charset="0"/>
            </a:endParaRPr>
          </a:p>
        </p:txBody>
      </p:sp>
    </p:spTree>
    <p:extLst>
      <p:ext uri="{BB962C8B-B14F-4D97-AF65-F5344CB8AC3E}">
        <p14:creationId xmlns:p14="http://schemas.microsoft.com/office/powerpoint/2010/main" val="373354817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25642" y="-240632"/>
            <a:ext cx="16796084" cy="2213811"/>
          </a:xfrm>
          <a:prstGeom prst="rect">
            <a:avLst/>
          </a:prstGeom>
          <a:solidFill>
            <a:srgbClr val="1616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rotWithShape="1">
          <a:blip r:embed="rId3"/>
          <a:srcRect b="3436"/>
          <a:stretch/>
        </p:blipFill>
        <p:spPr>
          <a:xfrm>
            <a:off x="1900990" y="1179096"/>
            <a:ext cx="15479911" cy="7050504"/>
          </a:xfrm>
          <a:prstGeom prst="rect">
            <a:avLst/>
          </a:prstGeom>
        </p:spPr>
      </p:pic>
      <p:sp>
        <p:nvSpPr>
          <p:cNvPr id="5" name="Title 4"/>
          <p:cNvSpPr>
            <a:spLocks noGrp="1"/>
          </p:cNvSpPr>
          <p:nvPr>
            <p:ph type="title"/>
          </p:nvPr>
        </p:nvSpPr>
        <p:spPr/>
        <p:txBody>
          <a:bodyPr/>
          <a:lstStyle/>
          <a:p>
            <a:r>
              <a:rPr lang="en-US" dirty="0" smtClean="0">
                <a:solidFill>
                  <a:schemeClr val="accent3"/>
                </a:solidFill>
              </a:rPr>
              <a:t>Let’s Start with An Example</a:t>
            </a:r>
            <a:endParaRPr lang="en-US" dirty="0">
              <a:solidFill>
                <a:schemeClr val="accent3"/>
              </a:solidFill>
            </a:endParaRPr>
          </a:p>
        </p:txBody>
      </p:sp>
      <p:sp>
        <p:nvSpPr>
          <p:cNvPr id="6" name="Rectangle 5"/>
          <p:cNvSpPr/>
          <p:nvPr/>
        </p:nvSpPr>
        <p:spPr bwMode="auto">
          <a:xfrm>
            <a:off x="-617621" y="1058779"/>
            <a:ext cx="2614863" cy="7170821"/>
          </a:xfrm>
          <a:prstGeom prst="rect">
            <a:avLst/>
          </a:prstGeom>
          <a:solidFill>
            <a:srgbClr val="1616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119623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566" y="534271"/>
            <a:ext cx="13601783" cy="1079598"/>
          </a:xfrm>
        </p:spPr>
        <p:txBody>
          <a:bodyPr/>
          <a:lstStyle/>
          <a:p>
            <a:pPr algn="l"/>
            <a:r>
              <a:rPr lang="en-US" dirty="0" smtClean="0">
                <a:solidFill>
                  <a:schemeClr val="accent3">
                    <a:lumMod val="40000"/>
                    <a:lumOff val="60000"/>
                  </a:schemeClr>
                </a:solidFill>
              </a:rPr>
              <a:t>What’s Your Point?</a:t>
            </a:r>
            <a:br>
              <a:rPr lang="en-US" dirty="0" smtClean="0">
                <a:solidFill>
                  <a:schemeClr val="accent3">
                    <a:lumMod val="40000"/>
                    <a:lumOff val="60000"/>
                  </a:schemeClr>
                </a:solidFill>
              </a:rPr>
            </a:br>
            <a:r>
              <a:rPr lang="en-US" sz="4400" b="1" dirty="0" smtClean="0">
                <a:solidFill>
                  <a:schemeClr val="accent3">
                    <a:lumMod val="40000"/>
                    <a:lumOff val="60000"/>
                  </a:schemeClr>
                </a:solidFill>
                <a:latin typeface="+mn-lt"/>
              </a:rPr>
              <a:t>Write it down.  Seriously.  Simply.  Start with that.</a:t>
            </a:r>
            <a:endParaRPr lang="en-US" b="1" dirty="0">
              <a:solidFill>
                <a:schemeClr val="accent3">
                  <a:lumMod val="40000"/>
                  <a:lumOff val="60000"/>
                </a:schemeClr>
              </a:solidFill>
              <a:latin typeface="+mn-lt"/>
            </a:endParaRPr>
          </a:p>
        </p:txBody>
      </p:sp>
      <p:sp>
        <p:nvSpPr>
          <p:cNvPr id="5" name="Text Placeholder 4"/>
          <p:cNvSpPr>
            <a:spLocks noGrp="1"/>
          </p:cNvSpPr>
          <p:nvPr>
            <p:ph type="body" sz="quarter" idx="10"/>
          </p:nvPr>
        </p:nvSpPr>
        <p:spPr>
          <a:xfrm>
            <a:off x="1556503" y="3792204"/>
            <a:ext cx="11836400" cy="1777410"/>
          </a:xfrm>
        </p:spPr>
        <p:txBody>
          <a:bodyPr/>
          <a:lstStyle/>
          <a:p>
            <a:r>
              <a:rPr lang="en-US" sz="11500" spc="-120" dirty="0" smtClean="0">
                <a:ln w="3175">
                  <a:noFill/>
                </a:ln>
                <a:solidFill>
                  <a:schemeClr val="bg1"/>
                </a:solidFill>
                <a:latin typeface="+mj-lt"/>
                <a:cs typeface="Arial" panose="020B0604020202020204" pitchFamily="34" charset="0"/>
              </a:rPr>
              <a:t>“My Point Is…”</a:t>
            </a:r>
            <a:endParaRPr lang="en-US" sz="11500" spc="-120" dirty="0">
              <a:ln w="3175">
                <a:noFill/>
              </a:ln>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113188321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567" y="534271"/>
            <a:ext cx="11836008" cy="1079598"/>
          </a:xfrm>
        </p:spPr>
        <p:txBody>
          <a:bodyPr/>
          <a:lstStyle/>
          <a:p>
            <a:pPr algn="l"/>
            <a:r>
              <a:rPr lang="en-US" dirty="0" smtClean="0">
                <a:solidFill>
                  <a:schemeClr val="accent3">
                    <a:lumMod val="40000"/>
                    <a:lumOff val="60000"/>
                  </a:schemeClr>
                </a:solidFill>
              </a:rPr>
              <a:t>Support Your Point.</a:t>
            </a:r>
            <a:br>
              <a:rPr lang="en-US" dirty="0" smtClean="0">
                <a:solidFill>
                  <a:schemeClr val="accent3">
                    <a:lumMod val="40000"/>
                    <a:lumOff val="60000"/>
                  </a:schemeClr>
                </a:solidFill>
              </a:rPr>
            </a:br>
            <a:r>
              <a:rPr lang="en-US" sz="4000" b="1" dirty="0" smtClean="0">
                <a:solidFill>
                  <a:schemeClr val="accent3">
                    <a:lumMod val="40000"/>
                    <a:lumOff val="60000"/>
                  </a:schemeClr>
                </a:solidFill>
                <a:latin typeface="+mn-lt"/>
              </a:rPr>
              <a:t>The “maybe you’re a crazy person” post-it </a:t>
            </a:r>
            <a:r>
              <a:rPr lang="en-US" sz="4000" b="1" dirty="0" err="1" smtClean="0">
                <a:solidFill>
                  <a:schemeClr val="accent3">
                    <a:lumMod val="40000"/>
                    <a:lumOff val="60000"/>
                  </a:schemeClr>
                </a:solidFill>
                <a:latin typeface="+mn-lt"/>
              </a:rPr>
              <a:t>stratey</a:t>
            </a:r>
            <a:r>
              <a:rPr lang="en-US" sz="4000" b="1" dirty="0" smtClean="0">
                <a:solidFill>
                  <a:schemeClr val="accent3">
                    <a:lumMod val="40000"/>
                    <a:lumOff val="60000"/>
                  </a:schemeClr>
                </a:solidFill>
                <a:latin typeface="+mn-lt"/>
              </a:rPr>
              <a:t>!</a:t>
            </a:r>
            <a:endParaRPr lang="en-US" dirty="0">
              <a:solidFill>
                <a:schemeClr val="accent3">
                  <a:lumMod val="40000"/>
                  <a:lumOff val="60000"/>
                </a:schemeClr>
              </a:solidFill>
              <a:latin typeface="+mn-lt"/>
            </a:endParaRPr>
          </a:p>
        </p:txBody>
      </p:sp>
      <p:sp>
        <p:nvSpPr>
          <p:cNvPr id="2" name="Text Placeholder 1"/>
          <p:cNvSpPr>
            <a:spLocks noGrp="1"/>
          </p:cNvSpPr>
          <p:nvPr>
            <p:ph type="body" sz="quarter" idx="10"/>
          </p:nvPr>
        </p:nvSpPr>
        <p:spPr/>
        <p:txBody>
          <a:bodyPr/>
          <a:lstStyle/>
          <a:p>
            <a:endParaRPr lang="en-US"/>
          </a:p>
        </p:txBody>
      </p:sp>
      <p:pic>
        <p:nvPicPr>
          <p:cNvPr id="7172" name="Picture 4" descr="https://ostprojects.files.wordpress.com/2013/02/post-it-not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950" y="2800350"/>
            <a:ext cx="59436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36887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567" y="534271"/>
            <a:ext cx="11836008" cy="1079598"/>
          </a:xfrm>
        </p:spPr>
        <p:txBody>
          <a:bodyPr/>
          <a:lstStyle/>
          <a:p>
            <a:pPr algn="l"/>
            <a:r>
              <a:rPr lang="en-US" dirty="0" smtClean="0">
                <a:solidFill>
                  <a:schemeClr val="accent3">
                    <a:lumMod val="40000"/>
                    <a:lumOff val="60000"/>
                  </a:schemeClr>
                </a:solidFill>
              </a:rPr>
              <a:t>What’s Your Point</a:t>
            </a:r>
            <a:endParaRPr lang="en-US" dirty="0">
              <a:solidFill>
                <a:schemeClr val="accent3">
                  <a:lumMod val="40000"/>
                  <a:lumOff val="60000"/>
                </a:schemeClr>
              </a:solidFill>
            </a:endParaRPr>
          </a:p>
        </p:txBody>
      </p:sp>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3"/>
          <a:stretch>
            <a:fillRect/>
          </a:stretch>
        </p:blipFill>
        <p:spPr>
          <a:xfrm>
            <a:off x="1679118" y="1836631"/>
            <a:ext cx="11076762" cy="5408639"/>
          </a:xfrm>
          <a:prstGeom prst="rect">
            <a:avLst/>
          </a:prstGeom>
        </p:spPr>
      </p:pic>
    </p:spTree>
    <p:extLst>
      <p:ext uri="{BB962C8B-B14F-4D97-AF65-F5344CB8AC3E}">
        <p14:creationId xmlns:p14="http://schemas.microsoft.com/office/powerpoint/2010/main" val="362466232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567" y="534271"/>
            <a:ext cx="11836008" cy="1079598"/>
          </a:xfrm>
        </p:spPr>
        <p:txBody>
          <a:bodyPr/>
          <a:lstStyle/>
          <a:p>
            <a:pPr algn="l"/>
            <a:r>
              <a:rPr lang="en-US" dirty="0" smtClean="0">
                <a:solidFill>
                  <a:schemeClr val="accent3">
                    <a:lumMod val="40000"/>
                    <a:lumOff val="60000"/>
                  </a:schemeClr>
                </a:solidFill>
              </a:rPr>
              <a:t>Now What?</a:t>
            </a:r>
            <a:endParaRPr lang="en-US" dirty="0">
              <a:solidFill>
                <a:schemeClr val="accent3">
                  <a:lumMod val="40000"/>
                  <a:lumOff val="60000"/>
                </a:schemeClr>
              </a:solidFill>
            </a:endParaRPr>
          </a:p>
        </p:txBody>
      </p:sp>
      <p:sp>
        <p:nvSpPr>
          <p:cNvPr id="5" name="Text Placeholder 4"/>
          <p:cNvSpPr>
            <a:spLocks noGrp="1"/>
          </p:cNvSpPr>
          <p:nvPr>
            <p:ph type="body" sz="quarter" idx="10"/>
          </p:nvPr>
        </p:nvSpPr>
        <p:spPr>
          <a:xfrm>
            <a:off x="2385178" y="2192004"/>
            <a:ext cx="11836400" cy="4062651"/>
          </a:xfrm>
        </p:spPr>
        <p:txBody>
          <a:bodyPr/>
          <a:lstStyle/>
          <a:p>
            <a:r>
              <a:rPr lang="en-US" sz="6000" spc="-120" dirty="0" smtClean="0">
                <a:ln w="3175">
                  <a:noFill/>
                </a:ln>
                <a:solidFill>
                  <a:schemeClr val="accent3">
                    <a:lumMod val="40000"/>
                    <a:lumOff val="60000"/>
                  </a:schemeClr>
                </a:solidFill>
                <a:cs typeface="Arial" panose="020B0604020202020204" pitchFamily="34" charset="0"/>
              </a:rPr>
              <a:t>Take this opportunity to </a:t>
            </a:r>
          </a:p>
          <a:p>
            <a:r>
              <a:rPr lang="en-US" sz="6000" spc="-120" dirty="0" smtClean="0">
                <a:ln w="3175">
                  <a:noFill/>
                </a:ln>
                <a:solidFill>
                  <a:schemeClr val="bg1"/>
                </a:solidFill>
                <a:latin typeface="+mj-lt"/>
                <a:cs typeface="Arial" panose="020B0604020202020204" pitchFamily="34" charset="0"/>
              </a:rPr>
              <a:t>make a recommendation.</a:t>
            </a:r>
          </a:p>
          <a:p>
            <a:endParaRPr lang="en-US" sz="6000" spc="-120" dirty="0">
              <a:ln w="3175">
                <a:noFill/>
              </a:ln>
              <a:solidFill>
                <a:schemeClr val="bg1"/>
              </a:solidFill>
              <a:cs typeface="Arial" panose="020B0604020202020204" pitchFamily="34" charset="0"/>
            </a:endParaRPr>
          </a:p>
          <a:p>
            <a:r>
              <a:rPr lang="en-US" sz="6000" spc="-120" dirty="0" smtClean="0">
                <a:ln w="3175">
                  <a:noFill/>
                </a:ln>
                <a:solidFill>
                  <a:schemeClr val="accent3">
                    <a:lumMod val="40000"/>
                    <a:lumOff val="60000"/>
                  </a:schemeClr>
                </a:solidFill>
                <a:cs typeface="Arial" panose="020B0604020202020204" pitchFamily="34" charset="0"/>
              </a:rPr>
              <a:t>Or at least to suggest next steps.</a:t>
            </a:r>
            <a:endParaRPr lang="en-US" sz="6000" spc="-120" dirty="0">
              <a:ln w="3175">
                <a:noFill/>
              </a:ln>
              <a:cs typeface="Arial" panose="020B0604020202020204" pitchFamily="34" charset="0"/>
            </a:endParaRPr>
          </a:p>
        </p:txBody>
      </p:sp>
    </p:spTree>
    <p:extLst>
      <p:ext uri="{BB962C8B-B14F-4D97-AF65-F5344CB8AC3E}">
        <p14:creationId xmlns:p14="http://schemas.microsoft.com/office/powerpoint/2010/main" val="320615054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5262979"/>
          </a:xfrm>
        </p:spPr>
        <p:txBody>
          <a:bodyPr/>
          <a:lstStyle/>
          <a:p>
            <a:r>
              <a:rPr lang="en-US" sz="3200" b="1" dirty="0"/>
              <a:t>May 10: </a:t>
            </a:r>
            <a:endParaRPr lang="en-US" sz="3200" b="1" dirty="0" smtClean="0"/>
          </a:p>
          <a:p>
            <a:r>
              <a:rPr lang="en-US" sz="3200" b="1" dirty="0" smtClean="0"/>
              <a:t>Week </a:t>
            </a:r>
            <a:r>
              <a:rPr lang="en-US" sz="3200" b="1" dirty="0"/>
              <a:t>5 – Communicating to Your User</a:t>
            </a:r>
            <a:endParaRPr lang="en-US" sz="3200" dirty="0"/>
          </a:p>
          <a:p>
            <a:pPr marL="860588" lvl="1" indent="-457200">
              <a:buFont typeface="Arial" panose="020B0604020202020204" pitchFamily="34" charset="0"/>
              <a:buChar char="•"/>
            </a:pPr>
            <a:r>
              <a:rPr lang="en-US" sz="3200" dirty="0"/>
              <a:t>Visualization best practices</a:t>
            </a:r>
          </a:p>
          <a:p>
            <a:pPr marL="860588" lvl="1" indent="-457200">
              <a:buFont typeface="Arial" panose="020B0604020202020204" pitchFamily="34" charset="0"/>
              <a:buChar char="•"/>
            </a:pPr>
            <a:r>
              <a:rPr lang="en-US" sz="3200" dirty="0"/>
              <a:t>Fit &amp; Finish Tips and </a:t>
            </a:r>
            <a:r>
              <a:rPr lang="en-US" sz="3200" dirty="0" smtClean="0"/>
              <a:t>Tricks</a:t>
            </a:r>
          </a:p>
          <a:p>
            <a:pPr lvl="0"/>
            <a:endParaRPr lang="en-US" sz="3200" dirty="0"/>
          </a:p>
          <a:p>
            <a:r>
              <a:rPr lang="en-US" sz="3200" i="1" u="sng" dirty="0"/>
              <a:t>Required Assignment </a:t>
            </a:r>
            <a:r>
              <a:rPr lang="en-US" sz="3200" i="1" u="sng" dirty="0" smtClean="0"/>
              <a:t>#2:</a:t>
            </a:r>
            <a:r>
              <a:rPr lang="en-US" sz="3200" i="1" dirty="0" smtClean="0"/>
              <a:t> </a:t>
            </a:r>
            <a:r>
              <a:rPr lang="en-US" sz="3200" i="1" dirty="0"/>
              <a:t>Submit your first pass of your Visualization to the discussion board for feedback from your instructor and peers. </a:t>
            </a:r>
            <a:r>
              <a:rPr lang="en-US" sz="3200" i="1" dirty="0" smtClean="0"/>
              <a:t>Complete by 5/13.</a:t>
            </a:r>
            <a:endParaRPr lang="en-US" sz="3200" i="1" u="sng" dirty="0" smtClean="0"/>
          </a:p>
          <a:p>
            <a:endParaRPr lang="en-US" sz="3200" dirty="0"/>
          </a:p>
          <a:p>
            <a:endParaRPr lang="en-US" sz="3200" dirty="0"/>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269588386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7542" y="554657"/>
            <a:ext cx="11491830" cy="1200329"/>
          </a:xfrm>
          <a:prstGeom prst="rect">
            <a:avLst/>
          </a:prstGeom>
        </p:spPr>
        <p:txBody>
          <a:bodyPr wrap="square">
            <a:spAutoFit/>
          </a:bodyPr>
          <a:lstStyle/>
          <a:p>
            <a:r>
              <a:rPr lang="en-US" sz="7200" b="1" dirty="0" smtClean="0">
                <a:latin typeface="+mj-lt"/>
              </a:rPr>
              <a:t>Language Matters</a:t>
            </a:r>
            <a:endParaRPr lang="en-US" sz="7200" b="1" dirty="0">
              <a:latin typeface="+mj-lt"/>
            </a:endParaRPr>
          </a:p>
        </p:txBody>
      </p:sp>
      <p:pic>
        <p:nvPicPr>
          <p:cNvPr id="5128" name="Picture 8" descr="https://3a09223b3cd53870eeaa-7f75e5eb51943043279413a54aaa858a.ssl.cf3.rackcdn.com/business-comment_01_temp-1389265805-52ce838d-620x3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366" y="2144881"/>
            <a:ext cx="9493751" cy="532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36320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5472" y="6255104"/>
            <a:ext cx="11130882" cy="1200329"/>
          </a:xfrm>
          <a:prstGeom prst="rect">
            <a:avLst/>
          </a:prstGeom>
        </p:spPr>
        <p:txBody>
          <a:bodyPr wrap="square">
            <a:spAutoFit/>
          </a:bodyPr>
          <a:lstStyle/>
          <a:p>
            <a:r>
              <a:rPr lang="en-US" sz="7200" b="1" dirty="0" smtClean="0">
                <a:latin typeface="+mj-lt"/>
              </a:rPr>
              <a:t>Audience Matters</a:t>
            </a:r>
            <a:endParaRPr lang="en-US" sz="7200" b="1" dirty="0">
              <a:latin typeface="+mj-lt"/>
            </a:endParaRPr>
          </a:p>
        </p:txBody>
      </p:sp>
      <p:pic>
        <p:nvPicPr>
          <p:cNvPr id="6146" name="Picture 2" descr="https://userbrain.net/blog/wp-content/uploads/2015/11/header-no-demographics-e14473362331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17" y="508942"/>
            <a:ext cx="14097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7602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7860" y="533496"/>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rgbClr val="BFD4DD"/>
                </a:solidFill>
              </a:rPr>
              <a:t>Story Structure for Visualizations</a:t>
            </a:r>
            <a:r>
              <a:rPr lang="en-US" sz="4400" dirty="0">
                <a:solidFill>
                  <a:schemeClr val="accent3"/>
                </a:solidFill>
              </a:rPr>
              <a:t/>
            </a:r>
            <a:br>
              <a:rPr lang="en-US" sz="4400" dirty="0">
                <a:solidFill>
                  <a:schemeClr val="accent3"/>
                </a:solidFill>
              </a:rPr>
            </a:br>
            <a:r>
              <a:rPr lang="en-US" dirty="0" smtClean="0">
                <a:solidFill>
                  <a:schemeClr val="accent3"/>
                </a:solidFill>
              </a:rPr>
              <a:t>Hands on </a:t>
            </a:r>
            <a:r>
              <a:rPr lang="en-US" dirty="0" smtClean="0">
                <a:solidFill>
                  <a:schemeClr val="accent3"/>
                </a:solidFill>
              </a:rPr>
              <a:t>Exercises</a:t>
            </a:r>
            <a:r>
              <a:rPr lang="en-US" dirty="0" smtClean="0">
                <a:solidFill>
                  <a:srgbClr val="BFD4DD"/>
                </a:solidFill>
              </a:rPr>
              <a:t/>
            </a:r>
            <a:br>
              <a:rPr lang="en-US" dirty="0" smtClean="0">
                <a:solidFill>
                  <a:srgbClr val="BFD4DD"/>
                </a:solidFill>
              </a:rPr>
            </a:br>
            <a:r>
              <a:rPr lang="en-US" dirty="0" smtClean="0">
                <a:solidFill>
                  <a:srgbClr val="BFD4DD"/>
                </a:solidFill>
              </a:rPr>
              <a:t>	</a:t>
            </a:r>
            <a:r>
              <a:rPr lang="en-US" sz="4400" dirty="0" smtClean="0">
                <a:solidFill>
                  <a:srgbClr val="BFD4DD"/>
                </a:solidFill>
              </a:rPr>
              <a:t>Chart Types</a:t>
            </a:r>
            <a:br>
              <a:rPr lang="en-US" sz="4400" dirty="0" smtClean="0">
                <a:solidFill>
                  <a:srgbClr val="BFD4DD"/>
                </a:solidFill>
              </a:rPr>
            </a:br>
            <a:r>
              <a:rPr lang="en-US" sz="4400" dirty="0" smtClean="0">
                <a:solidFill>
                  <a:srgbClr val="BFD4DD"/>
                </a:solidFill>
              </a:rPr>
              <a:t>	Advanced Chart Types</a:t>
            </a:r>
            <a:r>
              <a:rPr lang="en-US" dirty="0" smtClean="0">
                <a:solidFill>
                  <a:srgbClr val="BFD4DD"/>
                </a:solidFill>
              </a:rPr>
              <a:t/>
            </a:r>
            <a:br>
              <a:rPr lang="en-US" dirty="0" smtClean="0">
                <a:solidFill>
                  <a:srgbClr val="BFD4DD"/>
                </a:solidFill>
              </a:rPr>
            </a:br>
            <a:r>
              <a:rPr lang="en-US" dirty="0" smtClean="0">
                <a:solidFill>
                  <a:srgbClr val="BFD4DD"/>
                </a:solidFill>
              </a:rPr>
              <a:t>	</a:t>
            </a:r>
            <a:r>
              <a:rPr lang="en-US" sz="4400" dirty="0" smtClean="0">
                <a:solidFill>
                  <a:srgbClr val="BFD4DD"/>
                </a:solidFill>
              </a:rPr>
              <a:t>Fit </a:t>
            </a:r>
            <a:r>
              <a:rPr lang="en-US" sz="4400" dirty="0">
                <a:solidFill>
                  <a:srgbClr val="BFD4DD"/>
                </a:solidFill>
              </a:rPr>
              <a:t>&amp; </a:t>
            </a:r>
            <a:r>
              <a:rPr lang="en-US" sz="4400" dirty="0" smtClean="0">
                <a:solidFill>
                  <a:srgbClr val="BFD4DD"/>
                </a:solidFill>
              </a:rPr>
              <a:t>Finish</a:t>
            </a:r>
            <a:r>
              <a:rPr lang="en-US" dirty="0" smtClean="0">
                <a:solidFill>
                  <a:schemeClr val="accent6">
                    <a:lumMod val="60000"/>
                    <a:lumOff val="40000"/>
                  </a:schemeClr>
                </a:solidFill>
              </a:rPr>
              <a:t/>
            </a:r>
            <a:br>
              <a:rPr lang="en-US" dirty="0" smtClean="0">
                <a:solidFill>
                  <a:schemeClr val="accent6">
                    <a:lumMod val="60000"/>
                    <a:lumOff val="40000"/>
                  </a:schemeClr>
                </a:solidFill>
              </a:rPr>
            </a:br>
            <a:r>
              <a:rPr lang="en-US" dirty="0" smtClean="0">
                <a:solidFill>
                  <a:schemeClr val="accent6">
                    <a:lumMod val="60000"/>
                    <a:lumOff val="40000"/>
                  </a:schemeClr>
                </a:solidFill>
              </a:rPr>
              <a:t>Homework</a:t>
            </a:r>
            <a:br>
              <a:rPr lang="en-US" dirty="0" smtClean="0">
                <a:solidFill>
                  <a:schemeClr val="accent6">
                    <a:lumMod val="60000"/>
                    <a:lumOff val="40000"/>
                  </a:schemeClr>
                </a:solidFill>
              </a:rPr>
            </a:br>
            <a:r>
              <a:rPr lang="en-US" dirty="0" smtClean="0">
                <a:solidFill>
                  <a:schemeClr val="accent6">
                    <a:lumMod val="60000"/>
                    <a:lumOff val="40000"/>
                  </a:schemeClr>
                </a:solidFill>
              </a:rPr>
              <a:t>	</a:t>
            </a:r>
            <a:r>
              <a:rPr lang="en-US" sz="4400" dirty="0" smtClean="0">
                <a:solidFill>
                  <a:srgbClr val="BFD4DD"/>
                </a:solidFill>
              </a:rPr>
              <a:t>Parameters </a:t>
            </a:r>
            <a:r>
              <a:rPr lang="en-US" sz="4400" dirty="0">
                <a:solidFill>
                  <a:srgbClr val="BFD4DD"/>
                </a:solidFill>
              </a:rPr>
              <a:t>(if there is time)</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871089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7860" y="533496"/>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3"/>
                </a:solidFill>
              </a:rPr>
              <a:t>Story Structure for Visualizations</a:t>
            </a:r>
            <a:r>
              <a:rPr lang="en-US" sz="4400" dirty="0">
                <a:solidFill>
                  <a:schemeClr val="accent3"/>
                </a:solidFill>
              </a:rPr>
              <a:t/>
            </a:r>
            <a:br>
              <a:rPr lang="en-US" sz="4400" dirty="0">
                <a:solidFill>
                  <a:schemeClr val="accent3"/>
                </a:solidFill>
              </a:rPr>
            </a:br>
            <a:r>
              <a:rPr lang="en-US" dirty="0" smtClean="0">
                <a:solidFill>
                  <a:srgbClr val="BFD4DD"/>
                </a:solidFill>
              </a:rPr>
              <a:t>Hands on </a:t>
            </a:r>
            <a:r>
              <a:rPr lang="en-US" dirty="0" smtClean="0">
                <a:solidFill>
                  <a:srgbClr val="BFD4DD"/>
                </a:solidFill>
              </a:rPr>
              <a:t>Exercises</a:t>
            </a:r>
            <a:br>
              <a:rPr lang="en-US" dirty="0" smtClean="0">
                <a:solidFill>
                  <a:srgbClr val="BFD4DD"/>
                </a:solidFill>
              </a:rPr>
            </a:br>
            <a:r>
              <a:rPr lang="en-US" dirty="0" smtClean="0">
                <a:solidFill>
                  <a:srgbClr val="BFD4DD"/>
                </a:solidFill>
              </a:rPr>
              <a:t>	</a:t>
            </a:r>
            <a:r>
              <a:rPr lang="en-US" sz="4400" dirty="0" smtClean="0">
                <a:solidFill>
                  <a:srgbClr val="BFD4DD"/>
                </a:solidFill>
              </a:rPr>
              <a:t>Chart Types</a:t>
            </a:r>
            <a:br>
              <a:rPr lang="en-US" sz="4400" dirty="0" smtClean="0">
                <a:solidFill>
                  <a:srgbClr val="BFD4DD"/>
                </a:solidFill>
              </a:rPr>
            </a:br>
            <a:r>
              <a:rPr lang="en-US" sz="4400" dirty="0" smtClean="0">
                <a:solidFill>
                  <a:srgbClr val="BFD4DD"/>
                </a:solidFill>
              </a:rPr>
              <a:t>	Advanced Chart Types</a:t>
            </a:r>
            <a:r>
              <a:rPr lang="en-US" dirty="0" smtClean="0">
                <a:solidFill>
                  <a:srgbClr val="BFD4DD"/>
                </a:solidFill>
              </a:rPr>
              <a:t/>
            </a:r>
            <a:br>
              <a:rPr lang="en-US" dirty="0" smtClean="0">
                <a:solidFill>
                  <a:srgbClr val="BFD4DD"/>
                </a:solidFill>
              </a:rPr>
            </a:br>
            <a:r>
              <a:rPr lang="en-US" dirty="0" smtClean="0">
                <a:solidFill>
                  <a:srgbClr val="BFD4DD"/>
                </a:solidFill>
              </a:rPr>
              <a:t>	</a:t>
            </a:r>
            <a:r>
              <a:rPr lang="en-US" sz="4400" dirty="0" smtClean="0">
                <a:solidFill>
                  <a:srgbClr val="BFD4DD"/>
                </a:solidFill>
              </a:rPr>
              <a:t>Fit </a:t>
            </a:r>
            <a:r>
              <a:rPr lang="en-US" sz="4400" dirty="0">
                <a:solidFill>
                  <a:srgbClr val="BFD4DD"/>
                </a:solidFill>
              </a:rPr>
              <a:t>&amp; </a:t>
            </a:r>
            <a:r>
              <a:rPr lang="en-US" sz="4400" dirty="0" smtClean="0">
                <a:solidFill>
                  <a:srgbClr val="BFD4DD"/>
                </a:solidFill>
              </a:rPr>
              <a:t>Finish</a:t>
            </a:r>
            <a:r>
              <a:rPr lang="en-US" dirty="0" smtClean="0">
                <a:solidFill>
                  <a:schemeClr val="accent6">
                    <a:lumMod val="60000"/>
                    <a:lumOff val="40000"/>
                  </a:schemeClr>
                </a:solidFill>
              </a:rPr>
              <a:t/>
            </a:r>
            <a:br>
              <a:rPr lang="en-US" dirty="0" smtClean="0">
                <a:solidFill>
                  <a:schemeClr val="accent6">
                    <a:lumMod val="60000"/>
                    <a:lumOff val="40000"/>
                  </a:schemeClr>
                </a:solidFill>
              </a:rPr>
            </a:br>
            <a:r>
              <a:rPr lang="en-US" dirty="0" smtClean="0">
                <a:solidFill>
                  <a:schemeClr val="accent6">
                    <a:lumMod val="60000"/>
                    <a:lumOff val="40000"/>
                  </a:schemeClr>
                </a:solidFill>
              </a:rPr>
              <a:t>Homework</a:t>
            </a:r>
            <a:br>
              <a:rPr lang="en-US" dirty="0" smtClean="0">
                <a:solidFill>
                  <a:schemeClr val="accent6">
                    <a:lumMod val="60000"/>
                    <a:lumOff val="40000"/>
                  </a:schemeClr>
                </a:solidFill>
              </a:rPr>
            </a:br>
            <a:r>
              <a:rPr lang="en-US" dirty="0" smtClean="0">
                <a:solidFill>
                  <a:schemeClr val="accent6">
                    <a:lumMod val="60000"/>
                    <a:lumOff val="40000"/>
                  </a:schemeClr>
                </a:solidFill>
              </a:rPr>
              <a:t>	</a:t>
            </a:r>
            <a:r>
              <a:rPr lang="en-US" sz="4400" dirty="0" smtClean="0">
                <a:solidFill>
                  <a:srgbClr val="BFD4DD"/>
                </a:solidFill>
              </a:rPr>
              <a:t>Parameters </a:t>
            </a:r>
            <a:r>
              <a:rPr lang="en-US" sz="4400" dirty="0">
                <a:solidFill>
                  <a:srgbClr val="BFD4DD"/>
                </a:solidFill>
              </a:rPr>
              <a:t>(if there is time)</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27786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50462" y="1868439"/>
            <a:ext cx="11836008" cy="1079598"/>
          </a:xfrm>
        </p:spPr>
        <p:txBody>
          <a:bodyPr/>
          <a:lstStyle/>
          <a:p>
            <a:r>
              <a:rPr lang="en-US" sz="5400" dirty="0" smtClean="0"/>
              <a:t>If </a:t>
            </a:r>
            <a:r>
              <a:rPr lang="en-US" sz="5400" dirty="0"/>
              <a:t>history were taught in the form of stories, it would never be forgotten</a:t>
            </a:r>
            <a:r>
              <a:rPr lang="en-US" sz="5400" dirty="0" smtClean="0"/>
              <a:t>. </a:t>
            </a:r>
            <a:r>
              <a:rPr lang="en-US" sz="5400" dirty="0"/>
              <a:t/>
            </a:r>
            <a:br>
              <a:rPr lang="en-US" sz="5400" dirty="0"/>
            </a:br>
            <a:r>
              <a:rPr lang="en-US" sz="5400" dirty="0" smtClean="0"/>
              <a:t/>
            </a:r>
            <a:br>
              <a:rPr lang="en-US" sz="5400" dirty="0" smtClean="0"/>
            </a:br>
            <a:r>
              <a:rPr lang="en-US" sz="5400" dirty="0" smtClean="0"/>
              <a:t>– </a:t>
            </a:r>
            <a:r>
              <a:rPr lang="en-US" sz="5400" dirty="0"/>
              <a:t>Rudyard Kipling</a:t>
            </a:r>
          </a:p>
        </p:txBody>
      </p:sp>
      <p:sp>
        <p:nvSpPr>
          <p:cNvPr id="3" name="Content Placeholder 2"/>
          <p:cNvSpPr>
            <a:spLocks noGrp="1"/>
          </p:cNvSpPr>
          <p:nvPr>
            <p:ph type="body" sz="quarter" idx="10"/>
          </p:nvPr>
        </p:nvSpPr>
        <p:spPr>
          <a:xfrm>
            <a:off x="1398588" y="6389688"/>
            <a:ext cx="11836400" cy="517065"/>
          </a:xfrm>
          <a:prstGeom prst="rect">
            <a:avLst/>
          </a:prstGeom>
        </p:spPr>
        <p:txBody>
          <a:bodyPr/>
          <a:lstStyle/>
          <a:p>
            <a:endParaRPr lang="en-US" dirty="0"/>
          </a:p>
        </p:txBody>
      </p:sp>
      <p:sp>
        <p:nvSpPr>
          <p:cNvPr id="10" name="Rectangle 9"/>
          <p:cNvSpPr/>
          <p:nvPr/>
        </p:nvSpPr>
        <p:spPr>
          <a:xfrm>
            <a:off x="683531" y="1140029"/>
            <a:ext cx="1233671" cy="2646878"/>
          </a:xfrm>
          <a:prstGeom prst="rect">
            <a:avLst/>
          </a:prstGeom>
        </p:spPr>
        <p:txBody>
          <a:bodyPr wrap="none">
            <a:spAutoFit/>
          </a:bodyPr>
          <a:lstStyle/>
          <a:p>
            <a:r>
              <a:rPr lang="en-US" sz="16600" spc="-120" dirty="0">
                <a:ln w="3175">
                  <a:noFill/>
                </a:ln>
                <a:solidFill>
                  <a:srgbClr val="95B8C7">
                    <a:lumMod val="50000"/>
                  </a:srgbClr>
                </a:solidFill>
                <a:latin typeface="Arial Black"/>
                <a:cs typeface="Arial" panose="020B0604020202020204" pitchFamily="34" charset="0"/>
              </a:rPr>
              <a:t>“</a:t>
            </a:r>
            <a:endParaRPr lang="en-US" sz="6000" dirty="0">
              <a:solidFill>
                <a:srgbClr val="95B8C7">
                  <a:lumMod val="50000"/>
                </a:srgbClr>
              </a:solidFill>
            </a:endParaRPr>
          </a:p>
        </p:txBody>
      </p:sp>
      <p:sp>
        <p:nvSpPr>
          <p:cNvPr id="11" name="Rectangle 10"/>
          <p:cNvSpPr/>
          <p:nvPr/>
        </p:nvSpPr>
        <p:spPr>
          <a:xfrm>
            <a:off x="10118884" y="3209382"/>
            <a:ext cx="1233671" cy="2646878"/>
          </a:xfrm>
          <a:prstGeom prst="rect">
            <a:avLst/>
          </a:prstGeom>
        </p:spPr>
        <p:txBody>
          <a:bodyPr wrap="none">
            <a:spAutoFit/>
          </a:bodyPr>
          <a:lstStyle/>
          <a:p>
            <a:r>
              <a:rPr lang="en-US" sz="16600" spc="-120" dirty="0" smtClean="0">
                <a:ln w="3175">
                  <a:noFill/>
                </a:ln>
                <a:solidFill>
                  <a:srgbClr val="95B8C7">
                    <a:lumMod val="50000"/>
                  </a:srgbClr>
                </a:solidFill>
                <a:latin typeface="Arial Black"/>
                <a:cs typeface="Arial" panose="020B0604020202020204" pitchFamily="34" charset="0"/>
              </a:rPr>
              <a:t>”</a:t>
            </a:r>
            <a:endParaRPr lang="en-US" sz="16600" spc="-120" dirty="0">
              <a:ln w="3175">
                <a:noFill/>
              </a:ln>
              <a:solidFill>
                <a:srgbClr val="95B8C7">
                  <a:lumMod val="50000"/>
                </a:srgbClr>
              </a:solidFill>
              <a:latin typeface="Arial Black"/>
              <a:cs typeface="Arial" panose="020B0604020202020204" pitchFamily="34" charset="0"/>
            </a:endParaRPr>
          </a:p>
        </p:txBody>
      </p:sp>
      <p:sp>
        <p:nvSpPr>
          <p:cNvPr id="12" name="Rectangle 11"/>
          <p:cNvSpPr/>
          <p:nvPr/>
        </p:nvSpPr>
        <p:spPr bwMode="auto">
          <a:xfrm>
            <a:off x="11582400" y="5994400"/>
            <a:ext cx="3048000" cy="2235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126827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50462" y="1817639"/>
            <a:ext cx="11836008" cy="1079598"/>
          </a:xfrm>
        </p:spPr>
        <p:txBody>
          <a:bodyPr/>
          <a:lstStyle/>
          <a:p>
            <a:r>
              <a:rPr lang="en-US" sz="5400" dirty="0" smtClean="0"/>
              <a:t>The </a:t>
            </a:r>
            <a:r>
              <a:rPr lang="en-US" sz="5400" dirty="0"/>
              <a:t>most powerful person in the world is the storyteller.  The storyteller sets the vision, values and agenda of an entire generation that is to come</a:t>
            </a:r>
            <a:r>
              <a:rPr lang="en-US" sz="5400" dirty="0" smtClean="0"/>
              <a:t>.</a:t>
            </a:r>
            <a:br>
              <a:rPr lang="en-US" sz="5400" dirty="0" smtClean="0"/>
            </a:br>
            <a:r>
              <a:rPr lang="en-US" sz="5400" dirty="0"/>
              <a:t/>
            </a:r>
            <a:br>
              <a:rPr lang="en-US" sz="5400" dirty="0"/>
            </a:br>
            <a:r>
              <a:rPr lang="en-US" sz="5400" dirty="0" smtClean="0"/>
              <a:t>– </a:t>
            </a:r>
            <a:r>
              <a:rPr lang="en-US" sz="5400" dirty="0"/>
              <a:t>Steve </a:t>
            </a:r>
            <a:r>
              <a:rPr lang="en-US" sz="5400" dirty="0" smtClean="0"/>
              <a:t>Jobs</a:t>
            </a:r>
            <a:r>
              <a:rPr lang="en-US" sz="5400" dirty="0"/>
              <a:t/>
            </a:r>
            <a:br>
              <a:rPr lang="en-US" sz="5400" dirty="0"/>
            </a:br>
            <a:r>
              <a:rPr lang="en-US" sz="5400" dirty="0"/>
              <a:t/>
            </a:r>
            <a:br>
              <a:rPr lang="en-US" sz="5400" dirty="0"/>
            </a:br>
            <a:endParaRPr lang="en-US" sz="5400" dirty="0"/>
          </a:p>
        </p:txBody>
      </p:sp>
      <p:sp>
        <p:nvSpPr>
          <p:cNvPr id="10" name="Rectangle 9"/>
          <p:cNvSpPr/>
          <p:nvPr/>
        </p:nvSpPr>
        <p:spPr>
          <a:xfrm>
            <a:off x="683531" y="1089229"/>
            <a:ext cx="1233671" cy="2646878"/>
          </a:xfrm>
          <a:prstGeom prst="rect">
            <a:avLst/>
          </a:prstGeom>
        </p:spPr>
        <p:txBody>
          <a:bodyPr wrap="none">
            <a:spAutoFit/>
          </a:bodyPr>
          <a:lstStyle/>
          <a:p>
            <a:r>
              <a:rPr lang="en-US" sz="16600" spc="-120" dirty="0">
                <a:ln w="3175">
                  <a:noFill/>
                </a:ln>
                <a:solidFill>
                  <a:srgbClr val="95B8C7">
                    <a:lumMod val="50000"/>
                  </a:srgbClr>
                </a:solidFill>
                <a:latin typeface="Arial Black"/>
                <a:cs typeface="Arial" panose="020B0604020202020204" pitchFamily="34" charset="0"/>
              </a:rPr>
              <a:t>“</a:t>
            </a:r>
            <a:endParaRPr lang="en-US" sz="6000" dirty="0">
              <a:solidFill>
                <a:srgbClr val="95B8C7">
                  <a:lumMod val="50000"/>
                </a:srgbClr>
              </a:solidFill>
            </a:endParaRPr>
          </a:p>
        </p:txBody>
      </p:sp>
      <p:sp>
        <p:nvSpPr>
          <p:cNvPr id="11" name="Rectangle 10"/>
          <p:cNvSpPr/>
          <p:nvPr/>
        </p:nvSpPr>
        <p:spPr>
          <a:xfrm>
            <a:off x="12252484" y="4428582"/>
            <a:ext cx="1233671" cy="2646878"/>
          </a:xfrm>
          <a:prstGeom prst="rect">
            <a:avLst/>
          </a:prstGeom>
        </p:spPr>
        <p:txBody>
          <a:bodyPr wrap="none">
            <a:spAutoFit/>
          </a:bodyPr>
          <a:lstStyle/>
          <a:p>
            <a:r>
              <a:rPr lang="en-US" sz="16600" spc="-120" dirty="0" smtClean="0">
                <a:ln w="3175">
                  <a:noFill/>
                </a:ln>
                <a:solidFill>
                  <a:srgbClr val="95B8C7">
                    <a:lumMod val="50000"/>
                  </a:srgbClr>
                </a:solidFill>
                <a:latin typeface="Arial Black"/>
                <a:cs typeface="Arial" panose="020B0604020202020204" pitchFamily="34" charset="0"/>
              </a:rPr>
              <a:t>”</a:t>
            </a:r>
            <a:endParaRPr lang="en-US" sz="16600" spc="-120" dirty="0">
              <a:ln w="3175">
                <a:noFill/>
              </a:ln>
              <a:solidFill>
                <a:srgbClr val="95B8C7">
                  <a:lumMod val="50000"/>
                </a:srgbClr>
              </a:solidFill>
              <a:latin typeface="Arial Black"/>
              <a:cs typeface="Arial" panose="020B0604020202020204" pitchFamily="34" charset="0"/>
            </a:endParaRPr>
          </a:p>
        </p:txBody>
      </p:sp>
      <p:sp>
        <p:nvSpPr>
          <p:cNvPr id="7" name="Rectangle 6"/>
          <p:cNvSpPr/>
          <p:nvPr/>
        </p:nvSpPr>
        <p:spPr bwMode="auto">
          <a:xfrm>
            <a:off x="11582400" y="6604000"/>
            <a:ext cx="3048000" cy="2235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84244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50462" y="2122439"/>
            <a:ext cx="11836008" cy="1079598"/>
          </a:xfrm>
        </p:spPr>
        <p:txBody>
          <a:bodyPr/>
          <a:lstStyle/>
          <a:p>
            <a:r>
              <a:rPr lang="en-US" sz="5400" dirty="0" smtClean="0"/>
              <a:t>Stories </a:t>
            </a:r>
            <a:r>
              <a:rPr lang="en-US" sz="5400" dirty="0"/>
              <a:t>are just data </a:t>
            </a:r>
            <a:r>
              <a:rPr lang="en-US" sz="5400" dirty="0" smtClean="0"/>
              <a:t/>
            </a:r>
            <a:br>
              <a:rPr lang="en-US" sz="5400" dirty="0" smtClean="0"/>
            </a:br>
            <a:r>
              <a:rPr lang="en-US" sz="5400" dirty="0" smtClean="0"/>
              <a:t>with </a:t>
            </a:r>
            <a:r>
              <a:rPr lang="en-US" sz="5400" dirty="0"/>
              <a:t>a soul</a:t>
            </a:r>
            <a:r>
              <a:rPr lang="en-US" sz="5400" dirty="0" smtClean="0"/>
              <a:t>. </a:t>
            </a:r>
            <a:br>
              <a:rPr lang="en-US" sz="5400" dirty="0" smtClean="0"/>
            </a:br>
            <a:r>
              <a:rPr lang="en-US" sz="5400" dirty="0"/>
              <a:t/>
            </a:r>
            <a:br>
              <a:rPr lang="en-US" sz="5400" dirty="0"/>
            </a:br>
            <a:r>
              <a:rPr lang="en-US" sz="5400" dirty="0" smtClean="0"/>
              <a:t>– </a:t>
            </a:r>
            <a:r>
              <a:rPr lang="en-US" sz="5400" dirty="0"/>
              <a:t>Dr. </a:t>
            </a:r>
            <a:r>
              <a:rPr lang="en-US" sz="5400" dirty="0" err="1"/>
              <a:t>Brene</a:t>
            </a:r>
            <a:r>
              <a:rPr lang="en-US" sz="5400" dirty="0"/>
              <a:t> </a:t>
            </a:r>
            <a:r>
              <a:rPr lang="en-US" sz="5400" dirty="0" smtClean="0"/>
              <a:t>Brown</a:t>
            </a:r>
            <a:endParaRPr lang="en-US" sz="5400" dirty="0"/>
          </a:p>
        </p:txBody>
      </p:sp>
      <p:sp>
        <p:nvSpPr>
          <p:cNvPr id="3" name="Content Placeholder 2"/>
          <p:cNvSpPr>
            <a:spLocks noGrp="1"/>
          </p:cNvSpPr>
          <p:nvPr>
            <p:ph type="body" sz="quarter" idx="10"/>
          </p:nvPr>
        </p:nvSpPr>
        <p:spPr>
          <a:xfrm>
            <a:off x="1398588" y="6643688"/>
            <a:ext cx="11836400" cy="517065"/>
          </a:xfrm>
          <a:prstGeom prst="rect">
            <a:avLst/>
          </a:prstGeom>
        </p:spPr>
        <p:txBody>
          <a:bodyPr/>
          <a:lstStyle/>
          <a:p>
            <a:endParaRPr lang="en-US" dirty="0"/>
          </a:p>
        </p:txBody>
      </p:sp>
      <p:sp>
        <p:nvSpPr>
          <p:cNvPr id="10" name="Rectangle 9"/>
          <p:cNvSpPr/>
          <p:nvPr/>
        </p:nvSpPr>
        <p:spPr>
          <a:xfrm>
            <a:off x="1801131" y="1495629"/>
            <a:ext cx="1233671" cy="2646878"/>
          </a:xfrm>
          <a:prstGeom prst="rect">
            <a:avLst/>
          </a:prstGeom>
        </p:spPr>
        <p:txBody>
          <a:bodyPr wrap="none">
            <a:spAutoFit/>
          </a:bodyPr>
          <a:lstStyle/>
          <a:p>
            <a:r>
              <a:rPr lang="en-US" sz="16600" spc="-120" dirty="0">
                <a:ln w="3175">
                  <a:noFill/>
                </a:ln>
                <a:solidFill>
                  <a:srgbClr val="95B8C7">
                    <a:lumMod val="50000"/>
                  </a:srgbClr>
                </a:solidFill>
                <a:latin typeface="Arial Black"/>
                <a:cs typeface="Arial" panose="020B0604020202020204" pitchFamily="34" charset="0"/>
              </a:rPr>
              <a:t>“</a:t>
            </a:r>
            <a:endParaRPr lang="en-US" sz="6000" dirty="0">
              <a:solidFill>
                <a:srgbClr val="95B8C7">
                  <a:lumMod val="50000"/>
                </a:srgbClr>
              </a:solidFill>
            </a:endParaRPr>
          </a:p>
        </p:txBody>
      </p:sp>
      <p:sp>
        <p:nvSpPr>
          <p:cNvPr id="11" name="Rectangle 10"/>
          <p:cNvSpPr/>
          <p:nvPr/>
        </p:nvSpPr>
        <p:spPr>
          <a:xfrm>
            <a:off x="9610884" y="2752182"/>
            <a:ext cx="1233671" cy="2646878"/>
          </a:xfrm>
          <a:prstGeom prst="rect">
            <a:avLst/>
          </a:prstGeom>
        </p:spPr>
        <p:txBody>
          <a:bodyPr wrap="none">
            <a:spAutoFit/>
          </a:bodyPr>
          <a:lstStyle/>
          <a:p>
            <a:r>
              <a:rPr lang="en-US" sz="16600" spc="-120" dirty="0" smtClean="0">
                <a:ln w="3175">
                  <a:noFill/>
                </a:ln>
                <a:solidFill>
                  <a:srgbClr val="95B8C7">
                    <a:lumMod val="50000"/>
                  </a:srgbClr>
                </a:solidFill>
                <a:latin typeface="Arial Black"/>
                <a:cs typeface="Arial" panose="020B0604020202020204" pitchFamily="34" charset="0"/>
              </a:rPr>
              <a:t>”</a:t>
            </a:r>
            <a:endParaRPr lang="en-US" sz="16600" spc="-120" dirty="0">
              <a:ln w="3175">
                <a:noFill/>
              </a:ln>
              <a:solidFill>
                <a:srgbClr val="95B8C7">
                  <a:lumMod val="50000"/>
                </a:srgbClr>
              </a:solidFill>
              <a:latin typeface="Arial Black"/>
              <a:cs typeface="Arial" panose="020B0604020202020204" pitchFamily="34" charset="0"/>
            </a:endParaRPr>
          </a:p>
        </p:txBody>
      </p:sp>
      <p:sp>
        <p:nvSpPr>
          <p:cNvPr id="7" name="Rectangle 6"/>
          <p:cNvSpPr/>
          <p:nvPr/>
        </p:nvSpPr>
        <p:spPr bwMode="auto">
          <a:xfrm>
            <a:off x="11582400" y="5994400"/>
            <a:ext cx="3048000" cy="2235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56829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http://hdwallimg.com/wp-content/uploads/2014/04/Cool-Book-Is-Life-Wallpaper-Be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14630400" cy="914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923332" y="991009"/>
            <a:ext cx="11471867" cy="1590676"/>
          </a:xfrm>
        </p:spPr>
        <p:txBody>
          <a:bodyPr>
            <a:normAutofit/>
          </a:bodyPr>
          <a:lstStyle/>
          <a:p>
            <a:pPr algn="r">
              <a:defRPr/>
            </a:pPr>
            <a:endParaRPr lang="en-US" dirty="0">
              <a:solidFill>
                <a:srgbClr val="FDD9A9"/>
              </a:solidFill>
              <a:latin typeface="Arial" charset="0"/>
              <a:ea typeface="MS PGothic" charset="0"/>
            </a:endParaRPr>
          </a:p>
        </p:txBody>
      </p:sp>
    </p:spTree>
    <p:extLst>
      <p:ext uri="{BB962C8B-B14F-4D97-AF65-F5344CB8AC3E}">
        <p14:creationId xmlns:p14="http://schemas.microsoft.com/office/powerpoint/2010/main" val="2268835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iStock_000043352742_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960" y="0"/>
            <a:ext cx="16530320" cy="822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213566730"/>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2.xml><?xml version="1.0" encoding="utf-8"?>
<a:theme xmlns:a="http://schemas.openxmlformats.org/drawingml/2006/main" name="1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3.xml><?xml version="1.0" encoding="utf-8"?>
<a:theme xmlns:a="http://schemas.openxmlformats.org/drawingml/2006/main" name="2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4.xml><?xml version="1.0" encoding="utf-8"?>
<a:theme xmlns:a="http://schemas.openxmlformats.org/drawingml/2006/main" name="3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5.xml><?xml version="1.0" encoding="utf-8"?>
<a:theme xmlns:a="http://schemas.openxmlformats.org/drawingml/2006/main" name="4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6.xml><?xml version="1.0" encoding="utf-8"?>
<a:theme xmlns:a="http://schemas.openxmlformats.org/drawingml/2006/main" name="5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TaxCatchAll xmlns="8f5d7798-7821-43a6-a985-13101876e817">
      <Value>1448</Value>
    </TaxCatchAll>
    <j89f38c15dce4d319549dc3776cbf89a xmlns="8f5d7798-7821-43a6-a985-13101876e817">
      <Terms xmlns="http://schemas.microsoft.com/office/infopath/2007/PartnerControls"/>
    </j89f38c15dce4d319549dc3776cbf89a>
    <d7c70b0ed11447c597c34d4c1f41e9cd xmlns="8f5d7798-7821-43a6-a985-13101876e817">
      <Terms xmlns="http://schemas.microsoft.com/office/infopath/2007/PartnerControls"/>
    </d7c70b0ed11447c597c34d4c1f41e9cd>
    <he78203ea28d454db387e2db948ab676 xmlns="082e1078-9f74-49a2-8369-39099c44de56">
      <Terms xmlns="http://schemas.microsoft.com/office/infopath/2007/PartnerControls"/>
    </he78203ea28d454db387e2db948ab676>
    <d9cacc74e1e44e54a490d96812b0caac xmlns="8f5d7798-7821-43a6-a985-13101876e817">
      <Terms xmlns="http://schemas.microsoft.com/office/infopath/2007/PartnerControls"/>
    </d9cacc74e1e44e54a490d96812b0caac>
    <TaxKeywordTaxHTField xmlns="8f5d7798-7821-43a6-a985-13101876e817">
      <Terms xmlns="http://schemas.microsoft.com/office/infopath/2007/PartnerControls">
        <TermInfo xmlns="http://schemas.microsoft.com/office/infopath/2007/PartnerControls">
          <TermName xmlns="http://schemas.microsoft.com/office/infopath/2007/PartnerControls">Tableau Conference 2015</TermName>
          <TermId xmlns="http://schemas.microsoft.com/office/infopath/2007/PartnerControls">e9ba4fc4-0c2a-4403-b13e-7d643ac0c45b</TermId>
        </TermInfo>
      </Terms>
    </TaxKeywordTaxHTField>
    <m87bee75e4374e339922d70764268e24 xmlns="8f5d7798-7821-43a6-a985-13101876e817">
      <Terms xmlns="http://schemas.microsoft.com/office/infopath/2007/PartnerControls"/>
    </m87bee75e4374e339922d70764268e24>
    <n8e15f960ce64786886faaeede23cb19 xmlns="8f5d7798-7821-43a6-a985-13101876e817">
      <Terms xmlns="http://schemas.microsoft.com/office/infopath/2007/PartnerControls"/>
    </n8e15f960ce64786886faaeede23cb19>
    <_dlc_DocId xmlns="8f5d7798-7821-43a6-a985-13101876e817">YRR7S5RA3EMT-4-2635</_dlc_DocId>
    <_dlc_DocIdUrl xmlns="8f5d7798-7821-43a6-a985-13101876e817">
      <Url>https://mysharepoint.tsi.lan/development/_layouts/15/DocIdRedir.aspx?ID=YRR7S5RA3EMT-4-2635</Url>
      <Description>YRR7S5RA3EMT-4-2635</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Tableau Document" ma:contentTypeID="0x010100F510592B88785F47B9543416BF59C85A000954B1BB9C78F2458B3FA01C126EF3F4" ma:contentTypeVersion="9" ma:contentTypeDescription="" ma:contentTypeScope="" ma:versionID="472eeda26b46da730364d78e5e085e34">
  <xsd:schema xmlns:xsd="http://www.w3.org/2001/XMLSchema" xmlns:xs="http://www.w3.org/2001/XMLSchema" xmlns:p="http://schemas.microsoft.com/office/2006/metadata/properties" xmlns:ns2="8f5d7798-7821-43a6-a985-13101876e817" xmlns:ns3="082e1078-9f74-49a2-8369-39099c44de56" targetNamespace="http://schemas.microsoft.com/office/2006/metadata/properties" ma:root="true" ma:fieldsID="ec335ab5fc2bab7394a7595f490905bd" ns2:_="" ns3:_="">
    <xsd:import namespace="8f5d7798-7821-43a6-a985-13101876e817"/>
    <xsd:import namespace="082e1078-9f74-49a2-8369-39099c44de56"/>
    <xsd:element name="properties">
      <xsd:complexType>
        <xsd:sequence>
          <xsd:element name="documentManagement">
            <xsd:complexType>
              <xsd:all>
                <xsd:element ref="ns2:n8e15f960ce64786886faaeede23cb19" minOccurs="0"/>
                <xsd:element ref="ns2:TaxCatchAll" minOccurs="0"/>
                <xsd:element ref="ns2:TaxCatchAllLabel" minOccurs="0"/>
                <xsd:element ref="ns2:d7c70b0ed11447c597c34d4c1f41e9cd" minOccurs="0"/>
                <xsd:element ref="ns2:m87bee75e4374e339922d70764268e24" minOccurs="0"/>
                <xsd:element ref="ns2:j89f38c15dce4d319549dc3776cbf89a" minOccurs="0"/>
                <xsd:element ref="ns2:d9cacc74e1e44e54a490d96812b0caac" minOccurs="0"/>
                <xsd:element ref="ns2:TaxKeywordTaxHTField" minOccurs="0"/>
                <xsd:element ref="ns2:_dlc_DocId" minOccurs="0"/>
                <xsd:element ref="ns2:_dlc_DocIdUrl" minOccurs="0"/>
                <xsd:element ref="ns2:_dlc_DocIdPersistId" minOccurs="0"/>
                <xsd:element ref="ns3:he78203ea28d454db387e2db948ab67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d7798-7821-43a6-a985-13101876e817" elementFormDefault="qualified">
    <xsd:import namespace="http://schemas.microsoft.com/office/2006/documentManagement/types"/>
    <xsd:import namespace="http://schemas.microsoft.com/office/infopath/2007/PartnerControls"/>
    <xsd:element name="n8e15f960ce64786886faaeede23cb19" ma:index="9" nillable="true" ma:taxonomy="true" ma:internalName="n8e15f960ce64786886faaeede23cb19" ma:taxonomyFieldName="Review_x0020_Status1" ma:displayName="Review Status" ma:default="" ma:fieldId="{78e15f96-0ce6-4786-886f-aaeede23cb19}" ma:sspId="53868d9d-ed24-45ac-9479-545e17389b59" ma:termSetId="c47ab3f6-7121-433a-8988-fee1a18002b1"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9da5cc64-91ec-4401-86e7-396541249071}" ma:internalName="TaxCatchAll" ma:showField="CatchAllData"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9da5cc64-91ec-4401-86e7-396541249071}" ma:internalName="TaxCatchAllLabel" ma:readOnly="true" ma:showField="CatchAllDataLabel"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d7c70b0ed11447c597c34d4c1f41e9cd" ma:index="13" nillable="true" ma:taxonomy="true" ma:internalName="d7c70b0ed11447c597c34d4c1f41e9cd" ma:taxonomyFieldName="Online" ma:displayName="Feature Team" ma:default="" ma:fieldId="{d7c70b0e-d114-47c5-97c3-4d4c1f41e9cd}" ma:sspId="53868d9d-ed24-45ac-9479-545e17389b59" ma:termSetId="fff5c8ec-db90-4d10-bd22-e3bd600627d8" ma:anchorId="00000000-0000-0000-0000-000000000000" ma:open="false" ma:isKeyword="false">
      <xsd:complexType>
        <xsd:sequence>
          <xsd:element ref="pc:Terms" minOccurs="0" maxOccurs="1"/>
        </xsd:sequence>
      </xsd:complexType>
    </xsd:element>
    <xsd:element name="m87bee75e4374e339922d70764268e24" ma:index="15" nillable="true" ma:taxonomy="true" ma:internalName="m87bee75e4374e339922d70764268e24" ma:taxonomyFieldName="Document_x0020_Category1" ma:displayName="Document Category" ma:default="" ma:fieldId="{687bee75-e437-4e33-9922-d70764268e24}" ma:sspId="53868d9d-ed24-45ac-9479-545e17389b59" ma:termSetId="e0d09c6e-2a7d-47b7-8487-d162cbc417d0" ma:anchorId="00000000-0000-0000-0000-000000000000" ma:open="false" ma:isKeyword="false">
      <xsd:complexType>
        <xsd:sequence>
          <xsd:element ref="pc:Terms" minOccurs="0" maxOccurs="1"/>
        </xsd:sequence>
      </xsd:complexType>
    </xsd:element>
    <xsd:element name="j89f38c15dce4d319549dc3776cbf89a" ma:index="17" nillable="true" ma:taxonomy="true" ma:internalName="j89f38c15dce4d319549dc3776cbf89a" ma:taxonomyFieldName="Tableau_x0020_Release0" ma:displayName="Tableau Release" ma:default="" ma:fieldId="{389f38c1-5dce-4d31-9549-dc3776cbf89a}" ma:sspId="53868d9d-ed24-45ac-9479-545e17389b59" ma:termSetId="65e12399-5799-4fd7-b877-95414072db10" ma:anchorId="00000000-0000-0000-0000-000000000000" ma:open="false" ma:isKeyword="false">
      <xsd:complexType>
        <xsd:sequence>
          <xsd:element ref="pc:Terms" minOccurs="0" maxOccurs="1"/>
        </xsd:sequence>
      </xsd:complexType>
    </xsd:element>
    <xsd:element name="d9cacc74e1e44e54a490d96812b0caac" ma:index="19" nillable="true" ma:taxonomy="true" ma:internalName="d9cacc74e1e44e54a490d96812b0caac" ma:taxonomyFieldName="Feature_x0020_Name" ma:displayName="Feature Name" ma:default="" ma:fieldId="{d9cacc74-e1e4-4e54-a490-d96812b0caac}" ma:sspId="53868d9d-ed24-45ac-9479-545e17389b59" ma:termSetId="4f336ba5-4c69-46b1-91d8-0982d276e130" ma:anchorId="00000000-0000-0000-0000-000000000000" ma:open="tru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fieldId="{23f27201-bee3-471e-b2e7-b64fd8b7ca38}" ma:taxonomyMulti="true" ma:sspId="53868d9d-ed24-45ac-9479-545e17389b59" ma:termSetId="00000000-0000-0000-0000-000000000000" ma:anchorId="00000000-0000-0000-0000-000000000000" ma:open="true" ma:isKeyword="true">
      <xsd:complexType>
        <xsd:sequence>
          <xsd:element ref="pc:Terms" minOccurs="0" maxOccurs="1"/>
        </xsd:sequence>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Url" ma:index="2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5"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82e1078-9f74-49a2-8369-39099c44de56" elementFormDefault="qualified">
    <xsd:import namespace="http://schemas.microsoft.com/office/2006/documentManagement/types"/>
    <xsd:import namespace="http://schemas.microsoft.com/office/infopath/2007/PartnerControls"/>
    <xsd:element name="he78203ea28d454db387e2db948ab676" ma:index="27" nillable="true" ma:taxonomy="true" ma:internalName="he78203ea28d454db387e2db948ab676" ma:taxonomyFieldName="Doc_x0020_Life_x0020_Cycle" ma:displayName="Archive" ma:readOnly="false" ma:default="" ma:fieldId="{1e78203e-a28d-454d-b387-e2db948ab676}" ma:sspId="53868d9d-ed24-45ac-9479-545e17389b59" ma:termSetId="1a9aaad6-de07-48c2-9ad9-ff1d1852a5a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8" ma:displayName="Risk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D0DF9C7-60B4-4437-900E-4753855F8CD3}">
  <ds:schemaRefs>
    <ds:schemaRef ds:uri="http://schemas.microsoft.com/sharepoint/events"/>
  </ds:schemaRefs>
</ds:datastoreItem>
</file>

<file path=customXml/itemProps3.xml><?xml version="1.0" encoding="utf-8"?>
<ds:datastoreItem xmlns:ds="http://schemas.openxmlformats.org/officeDocument/2006/customXml" ds:itemID="{F990F116-B58F-4255-B05B-DA3808E0E5C6}">
  <ds:schemaRefs>
    <ds:schemaRef ds:uri="082e1078-9f74-49a2-8369-39099c44de56"/>
    <ds:schemaRef ds:uri="http://purl.org/dc/elements/1.1/"/>
    <ds:schemaRef ds:uri="http://schemas.microsoft.com/office/2006/documentManagement/types"/>
    <ds:schemaRef ds:uri="http://schemas.microsoft.com/office/2006/metadata/properties"/>
    <ds:schemaRef ds:uri="http://www.w3.org/XML/1998/namespace"/>
    <ds:schemaRef ds:uri="http://purl.org/dc/terms/"/>
    <ds:schemaRef ds:uri="http://schemas.openxmlformats.org/package/2006/metadata/core-properties"/>
    <ds:schemaRef ds:uri="http://purl.org/dc/dcmitype/"/>
    <ds:schemaRef ds:uri="http://schemas.microsoft.com/office/infopath/2007/PartnerControls"/>
    <ds:schemaRef ds:uri="8f5d7798-7821-43a6-a985-13101876e817"/>
  </ds:schemaRefs>
</ds:datastoreItem>
</file>

<file path=customXml/itemProps4.xml><?xml version="1.0" encoding="utf-8"?>
<ds:datastoreItem xmlns:ds="http://schemas.openxmlformats.org/officeDocument/2006/customXml" ds:itemID="{48281F4F-E2D6-40B7-8253-0CBC42340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d7798-7821-43a6-a985-13101876e817"/>
    <ds:schemaRef ds:uri="082e1078-9f74-49a2-8369-39099c44de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21817</TotalTime>
  <Words>1310</Words>
  <Application>Microsoft Office PowerPoint</Application>
  <PresentationFormat>Custom</PresentationFormat>
  <Paragraphs>183</Paragraphs>
  <Slides>32</Slides>
  <Notes>27</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32</vt:i4>
      </vt:variant>
    </vt:vector>
  </HeadingPairs>
  <TitlesOfParts>
    <vt:vector size="45" baseType="lpstr">
      <vt:lpstr>MS PGothic</vt:lpstr>
      <vt:lpstr>Arial</vt:lpstr>
      <vt:lpstr>Arial Black</vt:lpstr>
      <vt:lpstr>Calibri</vt:lpstr>
      <vt:lpstr>Consolas</vt:lpstr>
      <vt:lpstr>Gill Sans MT</vt:lpstr>
      <vt:lpstr>Segoe UI</vt:lpstr>
      <vt:lpstr>Tableau_Conference_2015_Template_16x9 - Artitudes</vt:lpstr>
      <vt:lpstr>1_Tableau_Conference_2015_Template_16x9 - Artitudes</vt:lpstr>
      <vt:lpstr>2_Tableau_Conference_2015_Template_16x9 - Artitudes</vt:lpstr>
      <vt:lpstr>3_Tableau_Conference_2015_Template_16x9 - Artitudes</vt:lpstr>
      <vt:lpstr>4_Tableau_Conference_2015_Template_16x9 - Artitudes</vt:lpstr>
      <vt:lpstr>5_Tableau_Conference_2015_Template_16x9 - Artitudes</vt:lpstr>
      <vt:lpstr>DATAVIZ 300  Week 5: Communicating to your User + Designing Impactful Visualizations </vt:lpstr>
      <vt:lpstr>PowerPoint Presentation</vt:lpstr>
      <vt:lpstr>PowerPoint Presentation</vt:lpstr>
      <vt:lpstr>Today’s Lesson:  Story Structure for Visualizations Hands on Exercises  Chart Types  Advanced Chart Types  Fit &amp; Finish Homework  Parameters (if there is time)</vt:lpstr>
      <vt:lpstr>If history were taught in the form of stories, it would never be forgotten.   – Rudyard Kipling</vt:lpstr>
      <vt:lpstr>The most powerful person in the world is the storyteller.  The storyteller sets the vision, values and agenda of an entire generation that is to come.  – Steve Jobs  </vt:lpstr>
      <vt:lpstr>Stories are just data  with a soul.   – Dr. Brene Brown</vt:lpstr>
      <vt:lpstr>PowerPoint Presentation</vt:lpstr>
      <vt:lpstr>PowerPoint Presentation</vt:lpstr>
      <vt:lpstr>PowerPoint Presentation</vt:lpstr>
      <vt:lpstr>PowerPoint Presentation</vt:lpstr>
      <vt:lpstr>PowerPoint Presentation</vt:lpstr>
      <vt:lpstr>PowerPoint Presentation</vt:lpstr>
      <vt:lpstr>Data Visualisation Guided Analytics Known unknowns </vt:lpstr>
      <vt:lpstr>PowerPoint Presentation</vt:lpstr>
      <vt:lpstr>PowerPoint Presentation</vt:lpstr>
      <vt:lpstr>PowerPoint Presentation</vt:lpstr>
      <vt:lpstr>Telling Stories with Data</vt:lpstr>
      <vt:lpstr>Can you only tell Stories in StoryPoints?</vt:lpstr>
      <vt:lpstr>Telling Stories with Data</vt:lpstr>
      <vt:lpstr>Telling Stories with Data</vt:lpstr>
      <vt:lpstr>Telling Stories with Data</vt:lpstr>
      <vt:lpstr>Telling Stories with Data</vt:lpstr>
      <vt:lpstr>Breaking Down a Story</vt:lpstr>
      <vt:lpstr>Let’s Start with An Example</vt:lpstr>
      <vt:lpstr>What’s Your Point? Write it down.  Seriously.  Simply.  Start with that.</vt:lpstr>
      <vt:lpstr>Support Your Point. The “maybe you’re a crazy person” post-it stratey!</vt:lpstr>
      <vt:lpstr>What’s Your Point</vt:lpstr>
      <vt:lpstr>Now What?</vt:lpstr>
      <vt:lpstr>PowerPoint Presentation</vt:lpstr>
      <vt:lpstr>PowerPoint Presentation</vt:lpstr>
      <vt:lpstr>Today’s Lesson:  Story Structure for Visualizations Hands on Exercises  Chart Types  Advanced Chart Types  Fit &amp; Finish Homework  Parameters (if there is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Vanessa Au</dc:creator>
  <cp:keywords>Tableau Conference 2015</cp:keywords>
  <cp:lastModifiedBy>Ashley Howard</cp:lastModifiedBy>
  <cp:revision>222</cp:revision>
  <dcterms:created xsi:type="dcterms:W3CDTF">2015-08-07T23:21:18Z</dcterms:created>
  <dcterms:modified xsi:type="dcterms:W3CDTF">2016-05-10T23:34:56Z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0x010100F510592B88785F47B9543416BF59C85A000954B1BB9C78F2458B3FA01C126EF3F4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1448;#Tableau Conference 2015|e9ba4fc4-0c2a-4403-b13e-7d643ac0c45b</vt:lpwstr>
  </property>
  <property fmtid="{D5CDD505-2E9C-101B-9397-08002B2CF9AE}" pid="12" name="_dlc_DocIdItemGuid">
    <vt:lpwstr>0a65b257-e4e2-49e1-8038-5a4580b3ee97</vt:lpwstr>
  </property>
  <property fmtid="{D5CDD505-2E9C-101B-9397-08002B2CF9AE}" pid="13" name="Review_x0020_Status1">
    <vt:lpwstr/>
  </property>
  <property fmtid="{D5CDD505-2E9C-101B-9397-08002B2CF9AE}" pid="14" name="Document_x0020_Category1">
    <vt:lpwstr/>
  </property>
  <property fmtid="{D5CDD505-2E9C-101B-9397-08002B2CF9AE}" pid="15" name="Tableau_x0020_Release0">
    <vt:lpwstr/>
  </property>
  <property fmtid="{D5CDD505-2E9C-101B-9397-08002B2CF9AE}" pid="16" name="Feature_x0020_Name">
    <vt:lpwstr/>
  </property>
  <property fmtid="{D5CDD505-2E9C-101B-9397-08002B2CF9AE}" pid="17" name="Doc_x0020_Life_x0020_Cycle">
    <vt:lpwstr/>
  </property>
  <property fmtid="{D5CDD505-2E9C-101B-9397-08002B2CF9AE}" pid="18" name="Online">
    <vt:lpwstr/>
  </property>
  <property fmtid="{D5CDD505-2E9C-101B-9397-08002B2CF9AE}" pid="19" name="Tableau Release0">
    <vt:lpwstr/>
  </property>
  <property fmtid="{D5CDD505-2E9C-101B-9397-08002B2CF9AE}" pid="20" name="Review Status1">
    <vt:lpwstr/>
  </property>
  <property fmtid="{D5CDD505-2E9C-101B-9397-08002B2CF9AE}" pid="21" name="Document Category1">
    <vt:lpwstr/>
  </property>
  <property fmtid="{D5CDD505-2E9C-101B-9397-08002B2CF9AE}" pid="22" name="Doc Life Cycle">
    <vt:lpwstr/>
  </property>
  <property fmtid="{D5CDD505-2E9C-101B-9397-08002B2CF9AE}" pid="23" name="Feature Name">
    <vt:lpwstr/>
  </property>
</Properties>
</file>